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handoutMasterIdLst>
    <p:handoutMasterId r:id="rId46"/>
  </p:handoutMasterIdLst>
  <p:sldIdLst>
    <p:sldId id="256" r:id="rId2"/>
    <p:sldId id="305" r:id="rId3"/>
    <p:sldId id="367" r:id="rId4"/>
    <p:sldId id="346" r:id="rId5"/>
    <p:sldId id="331" r:id="rId6"/>
    <p:sldId id="257" r:id="rId7"/>
    <p:sldId id="339" r:id="rId8"/>
    <p:sldId id="289" r:id="rId9"/>
    <p:sldId id="309" r:id="rId10"/>
    <p:sldId id="310" r:id="rId11"/>
    <p:sldId id="333" r:id="rId12"/>
    <p:sldId id="311" r:id="rId13"/>
    <p:sldId id="345" r:id="rId14"/>
    <p:sldId id="312" r:id="rId15"/>
    <p:sldId id="335" r:id="rId16"/>
    <p:sldId id="347" r:id="rId17"/>
    <p:sldId id="327" r:id="rId18"/>
    <p:sldId id="340" r:id="rId19"/>
    <p:sldId id="366" r:id="rId20"/>
    <p:sldId id="368" r:id="rId21"/>
    <p:sldId id="369" r:id="rId22"/>
    <p:sldId id="350" r:id="rId23"/>
    <p:sldId id="355" r:id="rId24"/>
    <p:sldId id="336" r:id="rId25"/>
    <p:sldId id="357" r:id="rId26"/>
    <p:sldId id="328" r:id="rId27"/>
    <p:sldId id="308" r:id="rId28"/>
    <p:sldId id="307" r:id="rId29"/>
    <p:sldId id="361" r:id="rId30"/>
    <p:sldId id="364" r:id="rId31"/>
    <p:sldId id="260" r:id="rId32"/>
    <p:sldId id="262" r:id="rId33"/>
    <p:sldId id="259" r:id="rId34"/>
    <p:sldId id="258" r:id="rId35"/>
    <p:sldId id="316" r:id="rId36"/>
    <p:sldId id="315" r:id="rId37"/>
    <p:sldId id="321" r:id="rId38"/>
    <p:sldId id="322" r:id="rId39"/>
    <p:sldId id="323" r:id="rId40"/>
    <p:sldId id="324" r:id="rId41"/>
    <p:sldId id="325" r:id="rId42"/>
    <p:sldId id="326" r:id="rId43"/>
    <p:sldId id="360" r:id="rId44"/>
  </p:sldIdLst>
  <p:sldSz cx="12192000" cy="6858000"/>
  <p:notesSz cx="6858000" cy="9144000"/>
  <p:custShowLst>
    <p:custShow name="Imprimir" id="0">
      <p:sldLst>
        <p:sld r:id="rId2"/>
        <p:sld r:id="rId3"/>
        <p:sld r:id="rId4"/>
        <p:sld r:id="rId5"/>
        <p:sld r:id="rId6"/>
        <p:sld r:id="rId7"/>
        <p:sld r:id="rId8"/>
        <p:sld r:id="rId10"/>
        <p:sld r:id="rId11"/>
        <p:sld r:id="rId12"/>
        <p:sld r:id="rId14"/>
        <p:sld r:id="rId15"/>
        <p:sld r:id="rId16"/>
        <p:sld r:id="rId17"/>
        <p:sld r:id="rId18"/>
        <p:sld r:id="rId19"/>
        <p:sld r:id="rId20"/>
        <p:sld r:id="rId21"/>
        <p:sld r:id="rId23"/>
        <p:sld r:id="rId24"/>
        <p:sld r:id="rId25"/>
        <p:sld r:id="rId26"/>
        <p:sld r:id="rId27"/>
        <p:sld r:id="rId29"/>
        <p:sld r:id="rId28"/>
        <p:sld r:id="rId31"/>
        <p:sld r:id="rId32"/>
        <p:sld r:id="rId34"/>
        <p:sld r:id="rId35"/>
        <p:sld r:id="rId36"/>
        <p:sld r:id="rId37"/>
        <p:sld r:id="rId44"/>
      </p:sldLst>
    </p:custShow>
  </p:custShow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D5C5A723-E219-4CA3-B7A5-6EDA96E83F7B}">
          <p14:sldIdLst>
            <p14:sldId id="256"/>
            <p14:sldId id="305"/>
            <p14:sldId id="367"/>
            <p14:sldId id="346"/>
            <p14:sldId id="331"/>
            <p14:sldId id="257"/>
            <p14:sldId id="339"/>
            <p14:sldId id="289"/>
            <p14:sldId id="309"/>
            <p14:sldId id="310"/>
            <p14:sldId id="333"/>
            <p14:sldId id="311"/>
            <p14:sldId id="345"/>
            <p14:sldId id="312"/>
            <p14:sldId id="335"/>
            <p14:sldId id="347"/>
            <p14:sldId id="327"/>
            <p14:sldId id="340"/>
            <p14:sldId id="366"/>
            <p14:sldId id="368"/>
            <p14:sldId id="369"/>
            <p14:sldId id="350"/>
            <p14:sldId id="355"/>
            <p14:sldId id="336"/>
            <p14:sldId id="357"/>
            <p14:sldId id="328"/>
            <p14:sldId id="308"/>
            <p14:sldId id="307"/>
            <p14:sldId id="361"/>
            <p14:sldId id="364"/>
            <p14:sldId id="260"/>
            <p14:sldId id="262"/>
            <p14:sldId id="259"/>
            <p14:sldId id="258"/>
            <p14:sldId id="316"/>
            <p14:sldId id="315"/>
            <p14:sldId id="321"/>
            <p14:sldId id="322"/>
            <p14:sldId id="323"/>
            <p14:sldId id="324"/>
            <p14:sldId id="325"/>
            <p14:sldId id="326"/>
            <p14:sldId id="36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0000CC"/>
    <a:srgbClr val="F7EFEF"/>
    <a:srgbClr val="A40000"/>
    <a:srgbClr val="FFFFCC"/>
    <a:srgbClr val="FFFF99"/>
    <a:srgbClr val="FFFFFF"/>
    <a:srgbClr val="000066"/>
    <a:srgbClr val="FF00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68" autoAdjust="0"/>
    <p:restoredTop sz="84433" autoAdjust="0"/>
  </p:normalViewPr>
  <p:slideViewPr>
    <p:cSldViewPr snapToGrid="0">
      <p:cViewPr varScale="1">
        <p:scale>
          <a:sx n="69" d="100"/>
          <a:sy n="69" d="100"/>
        </p:scale>
        <p:origin x="1027" y="101"/>
      </p:cViewPr>
      <p:guideLst>
        <p:guide orient="horz" pos="2160"/>
        <p:guide pos="3840"/>
      </p:guideLst>
    </p:cSldViewPr>
  </p:slideViewPr>
  <p:outlineViewPr>
    <p:cViewPr>
      <p:scale>
        <a:sx n="33" d="100"/>
        <a:sy n="33" d="100"/>
      </p:scale>
      <p:origin x="0" y="422"/>
    </p:cViewPr>
  </p:outlineViewPr>
  <p:notesTextViewPr>
    <p:cViewPr>
      <p:scale>
        <a:sx n="1" d="1"/>
        <a:sy n="1" d="1"/>
      </p:scale>
      <p:origin x="0" y="0"/>
    </p:cViewPr>
  </p:notesTextViewPr>
  <p:sorterViewPr>
    <p:cViewPr>
      <p:scale>
        <a:sx n="90" d="100"/>
        <a:sy n="90" d="100"/>
      </p:scale>
      <p:origin x="0" y="0"/>
    </p:cViewPr>
  </p:sorterViewPr>
  <p:notesViewPr>
    <p:cSldViewPr snapToGrid="0">
      <p:cViewPr varScale="1">
        <p:scale>
          <a:sx n="63" d="100"/>
          <a:sy n="63" d="100"/>
        </p:scale>
        <p:origin x="3134" y="6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B3FE4A-1329-4879-9BF1-DBDA0F2CD865}" type="doc">
      <dgm:prSet loTypeId="urn:microsoft.com/office/officeart/2005/8/layout/lProcess2" loCatId="list" qsTypeId="urn:microsoft.com/office/officeart/2005/8/quickstyle/simple1" qsCatId="simple" csTypeId="urn:microsoft.com/office/officeart/2005/8/colors/colorful2" csCatId="colorful" phldr="1"/>
      <dgm:spPr/>
      <dgm:t>
        <a:bodyPr/>
        <a:lstStyle/>
        <a:p>
          <a:endParaRPr lang="es-ES"/>
        </a:p>
      </dgm:t>
    </dgm:pt>
    <dgm:pt modelId="{F6FA9E44-7DAC-48FF-8084-F6ADA4405B8D}">
      <dgm:prSet phldrT="[Texto]" custT="1"/>
      <dgm:spPr>
        <a:solidFill>
          <a:srgbClr val="F7EFEF"/>
        </a:solidFill>
      </dgm:spPr>
      <dgm:t>
        <a:bodyPr/>
        <a:lstStyle/>
        <a:p>
          <a:r>
            <a:rPr lang="es-ES" sz="4000" b="1" dirty="0">
              <a:latin typeface="Verdana" panose="020B0604030504040204" pitchFamily="34" charset="0"/>
              <a:ea typeface="Verdana" panose="020B0604030504040204" pitchFamily="34" charset="0"/>
            </a:rPr>
            <a:t> </a:t>
          </a:r>
          <a:r>
            <a:rPr lang="es-ES" sz="3600" b="1" dirty="0">
              <a:solidFill>
                <a:srgbClr val="CC0000"/>
              </a:solidFill>
              <a:effectLst>
                <a:outerShdw blurRad="50800" dist="38100" dir="2700000" algn="tl" rotWithShape="0">
                  <a:prstClr val="black"/>
                </a:outerShdw>
              </a:effectLst>
              <a:latin typeface="Verdana" panose="020B0604030504040204" pitchFamily="34" charset="0"/>
              <a:ea typeface="Verdana" panose="020B0604030504040204" pitchFamily="34" charset="0"/>
            </a:rPr>
            <a:t>Exacta</a:t>
          </a:r>
          <a:endParaRPr lang="es-ES" sz="5000" b="1" dirty="0">
            <a:solidFill>
              <a:srgbClr val="CC0000"/>
            </a:solidFill>
            <a:effectLst>
              <a:outerShdw blurRad="50800" dist="38100" dir="2700000" algn="tl" rotWithShape="0">
                <a:prstClr val="black"/>
              </a:outerShdw>
            </a:effectLst>
            <a:latin typeface="Verdana" panose="020B0604030504040204" pitchFamily="34" charset="0"/>
            <a:ea typeface="Verdana" panose="020B0604030504040204" pitchFamily="34" charset="0"/>
          </a:endParaRPr>
        </a:p>
      </dgm:t>
    </dgm:pt>
    <dgm:pt modelId="{5CEB925A-ABB3-4E06-97FE-A30CCE703BF7}" type="parTrans" cxnId="{AF03A4A5-D15E-43F2-B41C-FA7A2D569785}">
      <dgm:prSet/>
      <dgm:spPr/>
      <dgm:t>
        <a:bodyPr/>
        <a:lstStyle/>
        <a:p>
          <a:endParaRPr lang="es-ES">
            <a:latin typeface="Verdana" panose="020B0604030504040204" pitchFamily="34" charset="0"/>
            <a:ea typeface="Verdana" panose="020B0604030504040204" pitchFamily="34" charset="0"/>
          </a:endParaRPr>
        </a:p>
      </dgm:t>
    </dgm:pt>
    <dgm:pt modelId="{DC379ED8-7018-4D1B-8A2D-1FDA527808AF}" type="sibTrans" cxnId="{AF03A4A5-D15E-43F2-B41C-FA7A2D569785}">
      <dgm:prSet/>
      <dgm:spPr/>
      <dgm:t>
        <a:bodyPr/>
        <a:lstStyle/>
        <a:p>
          <a:endParaRPr lang="es-ES">
            <a:latin typeface="Verdana" panose="020B0604030504040204" pitchFamily="34" charset="0"/>
            <a:ea typeface="Verdana" panose="020B0604030504040204" pitchFamily="34" charset="0"/>
          </a:endParaRPr>
        </a:p>
      </dgm:t>
    </dgm:pt>
    <dgm:pt modelId="{E949386D-73E2-41FC-AF73-91B5CEAD6A1E}">
      <dgm:prSet phldrT="[Texto]"/>
      <dgm:spPr>
        <a:solidFill>
          <a:schemeClr val="bg1"/>
        </a:solidFill>
        <a:ln>
          <a:solidFill>
            <a:srgbClr val="A40000"/>
          </a:solidFill>
        </a:ln>
      </dgm:spPr>
      <dgm:t>
        <a:bodyPr/>
        <a:lstStyle/>
        <a:p>
          <a:r>
            <a:rPr lang="es-ES">
              <a:solidFill>
                <a:schemeClr val="tx1"/>
              </a:solidFill>
              <a:latin typeface="Verdana" panose="020B0604030504040204" pitchFamily="34" charset="0"/>
              <a:ea typeface="Verdana" panose="020B0604030504040204" pitchFamily="34" charset="0"/>
            </a:rPr>
            <a:t>Precisa</a:t>
          </a:r>
          <a:endParaRPr lang="es-ES" dirty="0">
            <a:solidFill>
              <a:schemeClr val="tx1"/>
            </a:solidFill>
            <a:latin typeface="Verdana" panose="020B0604030504040204" pitchFamily="34" charset="0"/>
            <a:ea typeface="Verdana" panose="020B0604030504040204" pitchFamily="34" charset="0"/>
          </a:endParaRPr>
        </a:p>
      </dgm:t>
    </dgm:pt>
    <dgm:pt modelId="{FEBC3AAC-B7C9-414C-B03E-6CC12AF819F0}" type="parTrans" cxnId="{405F789D-BB1B-45C1-AEEC-8009976BD5CB}">
      <dgm:prSet/>
      <dgm:spPr/>
      <dgm:t>
        <a:bodyPr/>
        <a:lstStyle/>
        <a:p>
          <a:endParaRPr lang="es-ES">
            <a:latin typeface="Verdana" panose="020B0604030504040204" pitchFamily="34" charset="0"/>
            <a:ea typeface="Verdana" panose="020B0604030504040204" pitchFamily="34" charset="0"/>
          </a:endParaRPr>
        </a:p>
      </dgm:t>
    </dgm:pt>
    <dgm:pt modelId="{428E32D2-8DC1-47F4-8843-8EA35294B71A}" type="sibTrans" cxnId="{405F789D-BB1B-45C1-AEEC-8009976BD5CB}">
      <dgm:prSet/>
      <dgm:spPr/>
      <dgm:t>
        <a:bodyPr/>
        <a:lstStyle/>
        <a:p>
          <a:endParaRPr lang="es-ES">
            <a:latin typeface="Verdana" panose="020B0604030504040204" pitchFamily="34" charset="0"/>
            <a:ea typeface="Verdana" panose="020B0604030504040204" pitchFamily="34" charset="0"/>
          </a:endParaRPr>
        </a:p>
      </dgm:t>
    </dgm:pt>
    <dgm:pt modelId="{97D4F811-7E9F-46FD-8DCF-6698409F98C2}">
      <dgm:prSet phldrT="[Texto]"/>
      <dgm:spPr>
        <a:solidFill>
          <a:schemeClr val="bg1"/>
        </a:solidFill>
        <a:ln>
          <a:solidFill>
            <a:srgbClr val="A40000"/>
          </a:solidFill>
        </a:ln>
      </dgm:spPr>
      <dgm:t>
        <a:bodyPr/>
        <a:lstStyle/>
        <a:p>
          <a:r>
            <a:rPr lang="es-ES" dirty="0">
              <a:solidFill>
                <a:schemeClr val="tx1"/>
              </a:solidFill>
              <a:latin typeface="Verdana" panose="020B0604030504040204" pitchFamily="34" charset="0"/>
              <a:ea typeface="Verdana" panose="020B0604030504040204" pitchFamily="34" charset="0"/>
            </a:rPr>
            <a:t>Libre de errores</a:t>
          </a:r>
        </a:p>
      </dgm:t>
    </dgm:pt>
    <dgm:pt modelId="{58903C9A-B42B-4253-9408-E167309A49CC}" type="parTrans" cxnId="{A9C4BB91-B5FC-42E7-A3CF-700D653CA080}">
      <dgm:prSet/>
      <dgm:spPr/>
      <dgm:t>
        <a:bodyPr/>
        <a:lstStyle/>
        <a:p>
          <a:endParaRPr lang="es-ES">
            <a:latin typeface="Verdana" panose="020B0604030504040204" pitchFamily="34" charset="0"/>
            <a:ea typeface="Verdana" panose="020B0604030504040204" pitchFamily="34" charset="0"/>
          </a:endParaRPr>
        </a:p>
      </dgm:t>
    </dgm:pt>
    <dgm:pt modelId="{7D2470DB-B59B-4463-A918-62CF294185E3}" type="sibTrans" cxnId="{A9C4BB91-B5FC-42E7-A3CF-700D653CA080}">
      <dgm:prSet/>
      <dgm:spPr/>
      <dgm:t>
        <a:bodyPr/>
        <a:lstStyle/>
        <a:p>
          <a:endParaRPr lang="es-ES">
            <a:latin typeface="Verdana" panose="020B0604030504040204" pitchFamily="34" charset="0"/>
            <a:ea typeface="Verdana" panose="020B0604030504040204" pitchFamily="34" charset="0"/>
          </a:endParaRPr>
        </a:p>
      </dgm:t>
    </dgm:pt>
    <dgm:pt modelId="{80C1BB45-8ADF-4C49-BE08-1C4482C45595}">
      <dgm:prSet phldrT="[Texto]" custT="1"/>
      <dgm:spPr>
        <a:solidFill>
          <a:srgbClr val="F7EFEF"/>
        </a:solidFill>
      </dgm:spPr>
      <dgm:t>
        <a:bodyPr/>
        <a:lstStyle/>
        <a:p>
          <a:r>
            <a:rPr lang="es-ES" sz="4000" b="1" dirty="0">
              <a:latin typeface="Verdana" panose="020B0604030504040204" pitchFamily="34" charset="0"/>
              <a:ea typeface="Verdana" panose="020B0604030504040204" pitchFamily="34" charset="0"/>
            </a:rPr>
            <a:t>  </a:t>
          </a:r>
          <a:r>
            <a:rPr lang="es-ES" sz="3600" b="1" dirty="0">
              <a:solidFill>
                <a:schemeClr val="bg2">
                  <a:lumMod val="50000"/>
                </a:schemeClr>
              </a:solidFill>
              <a:effectLst>
                <a:outerShdw blurRad="50800" dist="38100" dir="5400000" algn="ctr" rotWithShape="0">
                  <a:schemeClr val="tx1">
                    <a:alpha val="99000"/>
                  </a:schemeClr>
                </a:outerShdw>
              </a:effectLst>
              <a:latin typeface="Verdana" panose="020B0604030504040204" pitchFamily="34" charset="0"/>
              <a:ea typeface="Verdana" panose="020B0604030504040204" pitchFamily="34" charset="0"/>
            </a:rPr>
            <a:t>Accesible</a:t>
          </a:r>
          <a:endParaRPr lang="es-ES" sz="5000" b="1" dirty="0">
            <a:solidFill>
              <a:schemeClr val="bg2">
                <a:lumMod val="50000"/>
              </a:schemeClr>
            </a:solidFill>
            <a:effectLst>
              <a:outerShdw blurRad="50800" dist="38100" dir="5400000" algn="ctr" rotWithShape="0">
                <a:schemeClr val="tx1">
                  <a:alpha val="99000"/>
                </a:schemeClr>
              </a:outerShdw>
            </a:effectLst>
            <a:latin typeface="Verdana" panose="020B0604030504040204" pitchFamily="34" charset="0"/>
            <a:ea typeface="Verdana" panose="020B0604030504040204" pitchFamily="34" charset="0"/>
          </a:endParaRPr>
        </a:p>
      </dgm:t>
    </dgm:pt>
    <dgm:pt modelId="{8F2CC50E-3FB3-4F9F-B793-31F847CEA291}" type="parTrans" cxnId="{E49C57FC-1FFE-4EC1-894E-4BBDE6D833F4}">
      <dgm:prSet/>
      <dgm:spPr/>
      <dgm:t>
        <a:bodyPr/>
        <a:lstStyle/>
        <a:p>
          <a:endParaRPr lang="es-ES">
            <a:latin typeface="Verdana" panose="020B0604030504040204" pitchFamily="34" charset="0"/>
            <a:ea typeface="Verdana" panose="020B0604030504040204" pitchFamily="34" charset="0"/>
          </a:endParaRPr>
        </a:p>
      </dgm:t>
    </dgm:pt>
    <dgm:pt modelId="{33EADE4B-8534-451E-9DAC-4967D24E1C4D}" type="sibTrans" cxnId="{E49C57FC-1FFE-4EC1-894E-4BBDE6D833F4}">
      <dgm:prSet/>
      <dgm:spPr/>
      <dgm:t>
        <a:bodyPr/>
        <a:lstStyle/>
        <a:p>
          <a:endParaRPr lang="es-ES">
            <a:latin typeface="Verdana" panose="020B0604030504040204" pitchFamily="34" charset="0"/>
            <a:ea typeface="Verdana" panose="020B0604030504040204" pitchFamily="34" charset="0"/>
          </a:endParaRPr>
        </a:p>
      </dgm:t>
    </dgm:pt>
    <dgm:pt modelId="{30AF48DB-CC62-44C1-9E2F-C1A944F27C09}">
      <dgm:prSet phldrT="[Texto]"/>
      <dgm:spPr>
        <a:solidFill>
          <a:schemeClr val="bg1"/>
        </a:solidFill>
        <a:ln>
          <a:solidFill>
            <a:schemeClr val="bg2">
              <a:lumMod val="50000"/>
            </a:schemeClr>
          </a:solidFill>
        </a:ln>
      </dgm:spPr>
      <dgm:t>
        <a:bodyPr/>
        <a:lstStyle/>
        <a:p>
          <a:r>
            <a:rPr lang="es-ES" dirty="0">
              <a:solidFill>
                <a:schemeClr val="tx1"/>
              </a:solidFill>
              <a:latin typeface="Verdana" panose="020B0604030504040204" pitchFamily="34" charset="0"/>
              <a:ea typeface="Verdana" panose="020B0604030504040204" pitchFamily="34" charset="0"/>
            </a:rPr>
            <a:t>Segura</a:t>
          </a:r>
        </a:p>
      </dgm:t>
    </dgm:pt>
    <dgm:pt modelId="{1394F835-DFCC-4DA9-8C5F-D91592E7A685}" type="parTrans" cxnId="{B6DC3ED2-B9FA-425D-9173-C43C5873102C}">
      <dgm:prSet/>
      <dgm:spPr/>
      <dgm:t>
        <a:bodyPr/>
        <a:lstStyle/>
        <a:p>
          <a:endParaRPr lang="es-ES">
            <a:latin typeface="Verdana" panose="020B0604030504040204" pitchFamily="34" charset="0"/>
            <a:ea typeface="Verdana" panose="020B0604030504040204" pitchFamily="34" charset="0"/>
          </a:endParaRPr>
        </a:p>
      </dgm:t>
    </dgm:pt>
    <dgm:pt modelId="{21435720-9716-4A42-B2B2-C12F15F13832}" type="sibTrans" cxnId="{B6DC3ED2-B9FA-425D-9173-C43C5873102C}">
      <dgm:prSet/>
      <dgm:spPr/>
      <dgm:t>
        <a:bodyPr/>
        <a:lstStyle/>
        <a:p>
          <a:endParaRPr lang="es-ES">
            <a:latin typeface="Verdana" panose="020B0604030504040204" pitchFamily="34" charset="0"/>
            <a:ea typeface="Verdana" panose="020B0604030504040204" pitchFamily="34" charset="0"/>
          </a:endParaRPr>
        </a:p>
      </dgm:t>
    </dgm:pt>
    <dgm:pt modelId="{96816174-68B2-4592-A19E-BB601FA6BC97}">
      <dgm:prSet phldrT="[Texto]"/>
      <dgm:spPr>
        <a:solidFill>
          <a:schemeClr val="bg1"/>
        </a:solidFill>
        <a:ln>
          <a:solidFill>
            <a:schemeClr val="bg2">
              <a:lumMod val="50000"/>
            </a:schemeClr>
          </a:solidFill>
        </a:ln>
      </dgm:spPr>
      <dgm:t>
        <a:bodyPr/>
        <a:lstStyle/>
        <a:p>
          <a:r>
            <a:rPr lang="es-ES" dirty="0">
              <a:solidFill>
                <a:schemeClr val="tx1"/>
              </a:solidFill>
              <a:latin typeface="Verdana" panose="020B0604030504040204" pitchFamily="34" charset="0"/>
              <a:ea typeface="Verdana" panose="020B0604030504040204" pitchFamily="34" charset="0"/>
            </a:rPr>
            <a:t>Disponible</a:t>
          </a:r>
        </a:p>
      </dgm:t>
    </dgm:pt>
    <dgm:pt modelId="{5B07BD53-8B29-4EBA-BD7C-2B4A7C216E7C}" type="parTrans" cxnId="{61F08FEF-47A9-45EE-86BE-841F7703AB0E}">
      <dgm:prSet/>
      <dgm:spPr/>
      <dgm:t>
        <a:bodyPr/>
        <a:lstStyle/>
        <a:p>
          <a:endParaRPr lang="es-ES">
            <a:latin typeface="Verdana" panose="020B0604030504040204" pitchFamily="34" charset="0"/>
            <a:ea typeface="Verdana" panose="020B0604030504040204" pitchFamily="34" charset="0"/>
          </a:endParaRPr>
        </a:p>
      </dgm:t>
    </dgm:pt>
    <dgm:pt modelId="{801A9058-38B2-4F7A-95F8-26FE6503F947}" type="sibTrans" cxnId="{61F08FEF-47A9-45EE-86BE-841F7703AB0E}">
      <dgm:prSet/>
      <dgm:spPr/>
      <dgm:t>
        <a:bodyPr/>
        <a:lstStyle/>
        <a:p>
          <a:endParaRPr lang="es-ES">
            <a:latin typeface="Verdana" panose="020B0604030504040204" pitchFamily="34" charset="0"/>
            <a:ea typeface="Verdana" panose="020B0604030504040204" pitchFamily="34" charset="0"/>
          </a:endParaRPr>
        </a:p>
      </dgm:t>
    </dgm:pt>
    <dgm:pt modelId="{C7391F94-9791-403C-9D5A-92BD62A3018E}">
      <dgm:prSet phldrT="[Texto]" custT="1"/>
      <dgm:spPr>
        <a:solidFill>
          <a:srgbClr val="F7EFEF"/>
        </a:solidFill>
        <a:effectLst/>
      </dgm:spPr>
      <dgm:t>
        <a:bodyPr/>
        <a:lstStyle/>
        <a:p>
          <a:r>
            <a:rPr lang="es-ES" sz="3600" b="1" dirty="0">
              <a:latin typeface="Verdana" panose="020B0604030504040204" pitchFamily="34" charset="0"/>
              <a:ea typeface="Verdana" panose="020B0604030504040204" pitchFamily="34" charset="0"/>
            </a:rPr>
            <a:t> </a:t>
          </a:r>
          <a:r>
            <a:rPr lang="es-ES" sz="3600" b="1" dirty="0">
              <a:solidFill>
                <a:schemeClr val="accent3">
                  <a:lumMod val="75000"/>
                </a:schemeClr>
              </a:solidFill>
              <a:effectLst>
                <a:outerShdw blurRad="50800" dist="50800" dir="2700000" sx="98000" sy="98000" algn="tl" rotWithShape="0">
                  <a:schemeClr val="tx1"/>
                </a:outerShdw>
              </a:effectLst>
              <a:latin typeface="Verdana" panose="020B0604030504040204" pitchFamily="34" charset="0"/>
              <a:ea typeface="Verdana" panose="020B0604030504040204" pitchFamily="34" charset="0"/>
            </a:rPr>
            <a:t>Oportuna</a:t>
          </a:r>
          <a:endParaRPr lang="es-ES" sz="5000" b="1" dirty="0">
            <a:solidFill>
              <a:schemeClr val="accent3">
                <a:lumMod val="75000"/>
              </a:schemeClr>
            </a:solidFill>
            <a:effectLst>
              <a:outerShdw blurRad="50800" dist="50800" dir="2700000" sx="98000" sy="98000" algn="tl" rotWithShape="0">
                <a:schemeClr val="tx1"/>
              </a:outerShdw>
            </a:effectLst>
            <a:latin typeface="Verdana" panose="020B0604030504040204" pitchFamily="34" charset="0"/>
            <a:ea typeface="Verdana" panose="020B0604030504040204" pitchFamily="34" charset="0"/>
          </a:endParaRPr>
        </a:p>
      </dgm:t>
    </dgm:pt>
    <dgm:pt modelId="{0E2EDA13-DA9D-4DA5-B3D5-4E4CA0DF94EB}" type="parTrans" cxnId="{23D8CD50-1FC5-42A4-8ECD-539401F568C7}">
      <dgm:prSet/>
      <dgm:spPr/>
      <dgm:t>
        <a:bodyPr/>
        <a:lstStyle/>
        <a:p>
          <a:endParaRPr lang="es-ES">
            <a:latin typeface="Verdana" panose="020B0604030504040204" pitchFamily="34" charset="0"/>
            <a:ea typeface="Verdana" panose="020B0604030504040204" pitchFamily="34" charset="0"/>
          </a:endParaRPr>
        </a:p>
      </dgm:t>
    </dgm:pt>
    <dgm:pt modelId="{BA62A9D6-15BA-4BB6-BAEE-C2FFBE014850}" type="sibTrans" cxnId="{23D8CD50-1FC5-42A4-8ECD-539401F568C7}">
      <dgm:prSet/>
      <dgm:spPr/>
      <dgm:t>
        <a:bodyPr/>
        <a:lstStyle/>
        <a:p>
          <a:endParaRPr lang="es-ES">
            <a:latin typeface="Verdana" panose="020B0604030504040204" pitchFamily="34" charset="0"/>
            <a:ea typeface="Verdana" panose="020B0604030504040204" pitchFamily="34" charset="0"/>
          </a:endParaRPr>
        </a:p>
      </dgm:t>
    </dgm:pt>
    <dgm:pt modelId="{244D1280-4695-4068-957C-04288E32A8F4}">
      <dgm:prSet phldrT="[Texto]"/>
      <dgm:spPr>
        <a:solidFill>
          <a:schemeClr val="bg1"/>
        </a:solidFill>
        <a:ln>
          <a:solidFill>
            <a:schemeClr val="accent3">
              <a:lumMod val="75000"/>
            </a:schemeClr>
          </a:solidFill>
        </a:ln>
      </dgm:spPr>
      <dgm:t>
        <a:bodyPr/>
        <a:lstStyle/>
        <a:p>
          <a:r>
            <a:rPr lang="es-ES" dirty="0">
              <a:solidFill>
                <a:schemeClr val="tx1"/>
              </a:solidFill>
              <a:latin typeface="Verdana" panose="020B0604030504040204" pitchFamily="34" charset="0"/>
              <a:ea typeface="Verdana" panose="020B0604030504040204" pitchFamily="34" charset="0"/>
            </a:rPr>
            <a:t>Tiempo de respuesta</a:t>
          </a:r>
        </a:p>
      </dgm:t>
    </dgm:pt>
    <dgm:pt modelId="{129D653F-9744-4830-A278-7776E5EDCA22}" type="parTrans" cxnId="{7543C741-6DA3-430A-935E-0FF9C4CB27D2}">
      <dgm:prSet/>
      <dgm:spPr/>
      <dgm:t>
        <a:bodyPr/>
        <a:lstStyle/>
        <a:p>
          <a:endParaRPr lang="es-ES">
            <a:latin typeface="Verdana" panose="020B0604030504040204" pitchFamily="34" charset="0"/>
            <a:ea typeface="Verdana" panose="020B0604030504040204" pitchFamily="34" charset="0"/>
          </a:endParaRPr>
        </a:p>
      </dgm:t>
    </dgm:pt>
    <dgm:pt modelId="{C1E0426A-B81A-4528-BB9A-F3FA7BBE80E4}" type="sibTrans" cxnId="{7543C741-6DA3-430A-935E-0FF9C4CB27D2}">
      <dgm:prSet/>
      <dgm:spPr/>
      <dgm:t>
        <a:bodyPr/>
        <a:lstStyle/>
        <a:p>
          <a:endParaRPr lang="es-ES">
            <a:latin typeface="Verdana" panose="020B0604030504040204" pitchFamily="34" charset="0"/>
            <a:ea typeface="Verdana" panose="020B0604030504040204" pitchFamily="34" charset="0"/>
          </a:endParaRPr>
        </a:p>
      </dgm:t>
    </dgm:pt>
    <dgm:pt modelId="{BB19CE44-44BD-44D0-A19F-7B3E2795795D}">
      <dgm:prSet phldrT="[Texto]"/>
      <dgm:spPr>
        <a:solidFill>
          <a:schemeClr val="bg1"/>
        </a:solidFill>
        <a:ln>
          <a:solidFill>
            <a:schemeClr val="accent3">
              <a:lumMod val="75000"/>
            </a:schemeClr>
          </a:solidFill>
        </a:ln>
      </dgm:spPr>
      <dgm:t>
        <a:bodyPr/>
        <a:lstStyle/>
        <a:p>
          <a:r>
            <a:rPr lang="es-ES" dirty="0">
              <a:solidFill>
                <a:schemeClr val="tx1"/>
              </a:solidFill>
              <a:latin typeface="Verdana" panose="020B0604030504040204" pitchFamily="34" charset="0"/>
              <a:ea typeface="Verdana" panose="020B0604030504040204" pitchFamily="34" charset="0"/>
            </a:rPr>
            <a:t>Fluida</a:t>
          </a:r>
        </a:p>
      </dgm:t>
    </dgm:pt>
    <dgm:pt modelId="{489D4771-DC7B-4A00-9C50-9A2351FDB160}" type="parTrans" cxnId="{816039E8-77B7-43EB-A888-25870B020426}">
      <dgm:prSet/>
      <dgm:spPr/>
      <dgm:t>
        <a:bodyPr/>
        <a:lstStyle/>
        <a:p>
          <a:endParaRPr lang="es-ES">
            <a:latin typeface="Verdana" panose="020B0604030504040204" pitchFamily="34" charset="0"/>
            <a:ea typeface="Verdana" panose="020B0604030504040204" pitchFamily="34" charset="0"/>
          </a:endParaRPr>
        </a:p>
      </dgm:t>
    </dgm:pt>
    <dgm:pt modelId="{A107C7A9-D3B2-4B6E-ABA4-184B4775477E}" type="sibTrans" cxnId="{816039E8-77B7-43EB-A888-25870B020426}">
      <dgm:prSet/>
      <dgm:spPr/>
      <dgm:t>
        <a:bodyPr/>
        <a:lstStyle/>
        <a:p>
          <a:endParaRPr lang="es-ES">
            <a:latin typeface="Verdana" panose="020B0604030504040204" pitchFamily="34" charset="0"/>
            <a:ea typeface="Verdana" panose="020B0604030504040204" pitchFamily="34" charset="0"/>
          </a:endParaRPr>
        </a:p>
      </dgm:t>
    </dgm:pt>
    <dgm:pt modelId="{300F11AC-DCE8-4E46-B02F-6E534E685FB1}">
      <dgm:prSet phldrT="[Texto]"/>
      <dgm:spPr>
        <a:solidFill>
          <a:schemeClr val="bg1"/>
        </a:solidFill>
        <a:ln>
          <a:solidFill>
            <a:srgbClr val="A40000"/>
          </a:solidFill>
        </a:ln>
      </dgm:spPr>
      <dgm:t>
        <a:bodyPr/>
        <a:lstStyle/>
        <a:p>
          <a:r>
            <a:rPr lang="es-ES" dirty="0">
              <a:solidFill>
                <a:schemeClr val="tx1"/>
              </a:solidFill>
              <a:latin typeface="Verdana" panose="020B0604030504040204" pitchFamily="34" charset="0"/>
              <a:ea typeface="Verdana" panose="020B0604030504040204" pitchFamily="34" charset="0"/>
            </a:rPr>
            <a:t>Útil</a:t>
          </a:r>
        </a:p>
      </dgm:t>
    </dgm:pt>
    <dgm:pt modelId="{D33239B5-DB65-41A4-A9F9-8271DBF511BB}" type="parTrans" cxnId="{B4B18163-5685-40FC-ACC0-D3D880234625}">
      <dgm:prSet/>
      <dgm:spPr/>
      <dgm:t>
        <a:bodyPr/>
        <a:lstStyle/>
        <a:p>
          <a:endParaRPr lang="es-ES">
            <a:latin typeface="Verdana" panose="020B0604030504040204" pitchFamily="34" charset="0"/>
            <a:ea typeface="Verdana" panose="020B0604030504040204" pitchFamily="34" charset="0"/>
          </a:endParaRPr>
        </a:p>
      </dgm:t>
    </dgm:pt>
    <dgm:pt modelId="{B5114F75-C5AE-46D7-BC2A-B1C9CB646984}" type="sibTrans" cxnId="{B4B18163-5685-40FC-ACC0-D3D880234625}">
      <dgm:prSet/>
      <dgm:spPr/>
      <dgm:t>
        <a:bodyPr/>
        <a:lstStyle/>
        <a:p>
          <a:endParaRPr lang="es-ES">
            <a:latin typeface="Verdana" panose="020B0604030504040204" pitchFamily="34" charset="0"/>
            <a:ea typeface="Verdana" panose="020B0604030504040204" pitchFamily="34" charset="0"/>
          </a:endParaRPr>
        </a:p>
      </dgm:t>
    </dgm:pt>
    <dgm:pt modelId="{A0892661-8325-4C0F-8CE5-1C3F566B9E7E}">
      <dgm:prSet phldrT="[Texto]"/>
      <dgm:spPr>
        <a:solidFill>
          <a:schemeClr val="bg1"/>
        </a:solidFill>
        <a:ln>
          <a:solidFill>
            <a:srgbClr val="A40000"/>
          </a:solidFill>
        </a:ln>
      </dgm:spPr>
      <dgm:t>
        <a:bodyPr/>
        <a:lstStyle/>
        <a:p>
          <a:r>
            <a:rPr lang="es-ES" dirty="0">
              <a:solidFill>
                <a:schemeClr val="tx1"/>
              </a:solidFill>
              <a:latin typeface="Verdana" panose="020B0604030504040204" pitchFamily="34" charset="0"/>
              <a:ea typeface="Verdana" panose="020B0604030504040204" pitchFamily="34" charset="0"/>
            </a:rPr>
            <a:t>Íntegra</a:t>
          </a:r>
        </a:p>
      </dgm:t>
    </dgm:pt>
    <dgm:pt modelId="{F571863F-65DF-4F53-9E5E-164896F78CC8}" type="parTrans" cxnId="{A5389323-E224-4605-AEF8-74512F29C379}">
      <dgm:prSet/>
      <dgm:spPr/>
      <dgm:t>
        <a:bodyPr/>
        <a:lstStyle/>
        <a:p>
          <a:endParaRPr lang="es-ES">
            <a:latin typeface="Verdana" panose="020B0604030504040204" pitchFamily="34" charset="0"/>
            <a:ea typeface="Verdana" panose="020B0604030504040204" pitchFamily="34" charset="0"/>
          </a:endParaRPr>
        </a:p>
      </dgm:t>
    </dgm:pt>
    <dgm:pt modelId="{1C7AE0C7-DF43-4D89-91B1-276ED3E6F56D}" type="sibTrans" cxnId="{A5389323-E224-4605-AEF8-74512F29C379}">
      <dgm:prSet/>
      <dgm:spPr/>
      <dgm:t>
        <a:bodyPr/>
        <a:lstStyle/>
        <a:p>
          <a:endParaRPr lang="es-ES">
            <a:latin typeface="Verdana" panose="020B0604030504040204" pitchFamily="34" charset="0"/>
            <a:ea typeface="Verdana" panose="020B0604030504040204" pitchFamily="34" charset="0"/>
          </a:endParaRPr>
        </a:p>
      </dgm:t>
    </dgm:pt>
    <dgm:pt modelId="{6932C2ED-D64D-452F-92B4-DC85B7A838A3}">
      <dgm:prSet phldrT="[Texto]"/>
      <dgm:spPr>
        <a:solidFill>
          <a:schemeClr val="bg1"/>
        </a:solidFill>
        <a:ln>
          <a:solidFill>
            <a:schemeClr val="bg2">
              <a:lumMod val="50000"/>
            </a:schemeClr>
          </a:solidFill>
        </a:ln>
      </dgm:spPr>
      <dgm:t>
        <a:bodyPr/>
        <a:lstStyle/>
        <a:p>
          <a:r>
            <a:rPr lang="es-ES" dirty="0">
              <a:solidFill>
                <a:schemeClr val="tx1"/>
              </a:solidFill>
              <a:latin typeface="Verdana" panose="020B0604030504040204" pitchFamily="34" charset="0"/>
              <a:ea typeface="Verdana" panose="020B0604030504040204" pitchFamily="34" charset="0"/>
            </a:rPr>
            <a:t>Libre de barreras</a:t>
          </a:r>
        </a:p>
      </dgm:t>
    </dgm:pt>
    <dgm:pt modelId="{7F616ABF-6720-498E-AED3-3D42854B7F45}" type="parTrans" cxnId="{2528E4AD-53E5-412F-9BF3-E29C8E360459}">
      <dgm:prSet/>
      <dgm:spPr/>
      <dgm:t>
        <a:bodyPr/>
        <a:lstStyle/>
        <a:p>
          <a:endParaRPr lang="es-ES">
            <a:latin typeface="Verdana" panose="020B0604030504040204" pitchFamily="34" charset="0"/>
            <a:ea typeface="Verdana" panose="020B0604030504040204" pitchFamily="34" charset="0"/>
          </a:endParaRPr>
        </a:p>
      </dgm:t>
    </dgm:pt>
    <dgm:pt modelId="{72B4BD55-1089-460A-8F8E-BC577497BD46}" type="sibTrans" cxnId="{2528E4AD-53E5-412F-9BF3-E29C8E360459}">
      <dgm:prSet/>
      <dgm:spPr/>
      <dgm:t>
        <a:bodyPr/>
        <a:lstStyle/>
        <a:p>
          <a:endParaRPr lang="es-ES">
            <a:latin typeface="Verdana" panose="020B0604030504040204" pitchFamily="34" charset="0"/>
            <a:ea typeface="Verdana" panose="020B0604030504040204" pitchFamily="34" charset="0"/>
          </a:endParaRPr>
        </a:p>
      </dgm:t>
    </dgm:pt>
    <dgm:pt modelId="{F49190AC-FEEB-4181-ADB9-1E0EF8CA6085}">
      <dgm:prSet phldrT="[Texto]"/>
      <dgm:spPr>
        <a:solidFill>
          <a:schemeClr val="bg1"/>
        </a:solidFill>
        <a:ln>
          <a:solidFill>
            <a:schemeClr val="bg2">
              <a:lumMod val="50000"/>
            </a:schemeClr>
          </a:solidFill>
        </a:ln>
      </dgm:spPr>
      <dgm:t>
        <a:bodyPr/>
        <a:lstStyle/>
        <a:p>
          <a:r>
            <a:rPr lang="es-ES" dirty="0">
              <a:solidFill>
                <a:schemeClr val="tx1"/>
              </a:solidFill>
              <a:latin typeface="Verdana" panose="020B0604030504040204" pitchFamily="34" charset="0"/>
              <a:ea typeface="Verdana" panose="020B0604030504040204" pitchFamily="34" charset="0"/>
            </a:rPr>
            <a:t>Ubicua</a:t>
          </a:r>
        </a:p>
      </dgm:t>
    </dgm:pt>
    <dgm:pt modelId="{5CCB6902-D677-461D-9FC5-9696ABD1CA79}" type="parTrans" cxnId="{794DF88A-2F97-4F93-BB0B-1E1B7A74AE0E}">
      <dgm:prSet/>
      <dgm:spPr/>
      <dgm:t>
        <a:bodyPr/>
        <a:lstStyle/>
        <a:p>
          <a:endParaRPr lang="es-ES">
            <a:latin typeface="Verdana" panose="020B0604030504040204" pitchFamily="34" charset="0"/>
            <a:ea typeface="Verdana" panose="020B0604030504040204" pitchFamily="34" charset="0"/>
          </a:endParaRPr>
        </a:p>
      </dgm:t>
    </dgm:pt>
    <dgm:pt modelId="{533ED5DD-DB5D-4AC0-872F-28C33105A85E}" type="sibTrans" cxnId="{794DF88A-2F97-4F93-BB0B-1E1B7A74AE0E}">
      <dgm:prSet/>
      <dgm:spPr/>
      <dgm:t>
        <a:bodyPr/>
        <a:lstStyle/>
        <a:p>
          <a:endParaRPr lang="es-ES">
            <a:latin typeface="Verdana" panose="020B0604030504040204" pitchFamily="34" charset="0"/>
            <a:ea typeface="Verdana" panose="020B0604030504040204" pitchFamily="34" charset="0"/>
          </a:endParaRPr>
        </a:p>
      </dgm:t>
    </dgm:pt>
    <dgm:pt modelId="{921DAF69-F417-4369-BF35-0D343CCBCD4C}">
      <dgm:prSet phldrT="[Texto]"/>
      <dgm:spPr>
        <a:solidFill>
          <a:schemeClr val="bg1"/>
        </a:solidFill>
        <a:ln>
          <a:solidFill>
            <a:schemeClr val="accent3">
              <a:lumMod val="75000"/>
            </a:schemeClr>
          </a:solidFill>
        </a:ln>
      </dgm:spPr>
      <dgm:t>
        <a:bodyPr/>
        <a:lstStyle/>
        <a:p>
          <a:r>
            <a:rPr lang="es-ES" dirty="0">
              <a:solidFill>
                <a:schemeClr val="tx1"/>
              </a:solidFill>
              <a:latin typeface="Verdana" panose="020B0604030504040204" pitchFamily="34" charset="0"/>
              <a:ea typeface="Verdana" panose="020B0604030504040204" pitchFamily="34" charset="0"/>
            </a:rPr>
            <a:t>Actualizada</a:t>
          </a:r>
        </a:p>
      </dgm:t>
    </dgm:pt>
    <dgm:pt modelId="{D53F44A2-F7F2-48D5-9949-B2A740D0A343}" type="parTrans" cxnId="{0CBC3D67-4EB2-40E9-B1C4-86B9C7DB5809}">
      <dgm:prSet/>
      <dgm:spPr/>
      <dgm:t>
        <a:bodyPr/>
        <a:lstStyle/>
        <a:p>
          <a:endParaRPr lang="es-ES">
            <a:latin typeface="Verdana" panose="020B0604030504040204" pitchFamily="34" charset="0"/>
            <a:ea typeface="Verdana" panose="020B0604030504040204" pitchFamily="34" charset="0"/>
          </a:endParaRPr>
        </a:p>
      </dgm:t>
    </dgm:pt>
    <dgm:pt modelId="{5E3A2711-1DFC-4919-AD95-FBFCC1F5FD3C}" type="sibTrans" cxnId="{0CBC3D67-4EB2-40E9-B1C4-86B9C7DB5809}">
      <dgm:prSet/>
      <dgm:spPr/>
      <dgm:t>
        <a:bodyPr/>
        <a:lstStyle/>
        <a:p>
          <a:endParaRPr lang="es-ES">
            <a:latin typeface="Verdana" panose="020B0604030504040204" pitchFamily="34" charset="0"/>
            <a:ea typeface="Verdana" panose="020B0604030504040204" pitchFamily="34" charset="0"/>
          </a:endParaRPr>
        </a:p>
      </dgm:t>
    </dgm:pt>
    <dgm:pt modelId="{428027C7-015B-4DF9-A574-EB3F4B4B40F4}">
      <dgm:prSet phldrT="[Texto]"/>
      <dgm:spPr>
        <a:solidFill>
          <a:schemeClr val="bg1"/>
        </a:solidFill>
        <a:ln>
          <a:solidFill>
            <a:schemeClr val="accent3">
              <a:lumMod val="75000"/>
            </a:schemeClr>
          </a:solidFill>
        </a:ln>
      </dgm:spPr>
      <dgm:t>
        <a:bodyPr/>
        <a:lstStyle/>
        <a:p>
          <a:r>
            <a:rPr lang="es-ES" dirty="0">
              <a:solidFill>
                <a:schemeClr val="tx1"/>
              </a:solidFill>
              <a:latin typeface="Verdana" panose="020B0604030504040204" pitchFamily="34" charset="0"/>
              <a:ea typeface="Verdana" panose="020B0604030504040204" pitchFamily="34" charset="0"/>
            </a:rPr>
            <a:t>Confiable</a:t>
          </a:r>
        </a:p>
      </dgm:t>
    </dgm:pt>
    <dgm:pt modelId="{B2FF045D-8722-4DBD-88B5-BEB2FA36FECB}" type="parTrans" cxnId="{5F5E1309-27AE-448A-9072-F6F5DE0580EB}">
      <dgm:prSet/>
      <dgm:spPr/>
      <dgm:t>
        <a:bodyPr/>
        <a:lstStyle/>
        <a:p>
          <a:endParaRPr lang="es-ES">
            <a:latin typeface="Verdana" panose="020B0604030504040204" pitchFamily="34" charset="0"/>
            <a:ea typeface="Verdana" panose="020B0604030504040204" pitchFamily="34" charset="0"/>
          </a:endParaRPr>
        </a:p>
      </dgm:t>
    </dgm:pt>
    <dgm:pt modelId="{76CDA0B7-3446-4119-B75B-F2F8B8026691}" type="sibTrans" cxnId="{5F5E1309-27AE-448A-9072-F6F5DE0580EB}">
      <dgm:prSet/>
      <dgm:spPr/>
      <dgm:t>
        <a:bodyPr/>
        <a:lstStyle/>
        <a:p>
          <a:endParaRPr lang="es-ES">
            <a:latin typeface="Verdana" panose="020B0604030504040204" pitchFamily="34" charset="0"/>
            <a:ea typeface="Verdana" panose="020B0604030504040204" pitchFamily="34" charset="0"/>
          </a:endParaRPr>
        </a:p>
      </dgm:t>
    </dgm:pt>
    <dgm:pt modelId="{76C614A2-AFD4-4B8C-812E-70FC97E5B226}" type="pres">
      <dgm:prSet presAssocID="{95B3FE4A-1329-4879-9BF1-DBDA0F2CD865}" presName="theList" presStyleCnt="0">
        <dgm:presLayoutVars>
          <dgm:dir/>
          <dgm:animLvl val="lvl"/>
          <dgm:resizeHandles val="exact"/>
        </dgm:presLayoutVars>
      </dgm:prSet>
      <dgm:spPr/>
    </dgm:pt>
    <dgm:pt modelId="{451986EB-8F50-4FE8-8E58-8DD263A8CEFD}" type="pres">
      <dgm:prSet presAssocID="{F6FA9E44-7DAC-48FF-8084-F6ADA4405B8D}" presName="compNode" presStyleCnt="0"/>
      <dgm:spPr/>
    </dgm:pt>
    <dgm:pt modelId="{CCB6965B-1A78-4EA2-9783-5CCFDCAB117D}" type="pres">
      <dgm:prSet presAssocID="{F6FA9E44-7DAC-48FF-8084-F6ADA4405B8D}" presName="aNode" presStyleLbl="bgShp" presStyleIdx="0" presStyleCnt="3"/>
      <dgm:spPr/>
    </dgm:pt>
    <dgm:pt modelId="{28D4C04D-ABD4-486D-B2A6-85F61EDFDD33}" type="pres">
      <dgm:prSet presAssocID="{F6FA9E44-7DAC-48FF-8084-F6ADA4405B8D}" presName="textNode" presStyleLbl="bgShp" presStyleIdx="0" presStyleCnt="3"/>
      <dgm:spPr/>
    </dgm:pt>
    <dgm:pt modelId="{36BD5073-2233-4334-BA32-0CFF62322B7D}" type="pres">
      <dgm:prSet presAssocID="{F6FA9E44-7DAC-48FF-8084-F6ADA4405B8D}" presName="compChildNode" presStyleCnt="0"/>
      <dgm:spPr/>
    </dgm:pt>
    <dgm:pt modelId="{EBAF5213-B02D-4451-9A4A-351F494F3542}" type="pres">
      <dgm:prSet presAssocID="{F6FA9E44-7DAC-48FF-8084-F6ADA4405B8D}" presName="theInnerList" presStyleCnt="0"/>
      <dgm:spPr/>
    </dgm:pt>
    <dgm:pt modelId="{211C62F0-0021-416F-8F6B-16B19B234EB9}" type="pres">
      <dgm:prSet presAssocID="{E949386D-73E2-41FC-AF73-91B5CEAD6A1E}" presName="childNode" presStyleLbl="node1" presStyleIdx="0" presStyleCnt="12" custScaleX="106920">
        <dgm:presLayoutVars>
          <dgm:bulletEnabled val="1"/>
        </dgm:presLayoutVars>
      </dgm:prSet>
      <dgm:spPr/>
    </dgm:pt>
    <dgm:pt modelId="{7C0A90BD-A237-4BB3-BED2-F7FA9FB265FB}" type="pres">
      <dgm:prSet presAssocID="{E949386D-73E2-41FC-AF73-91B5CEAD6A1E}" presName="aSpace2" presStyleCnt="0"/>
      <dgm:spPr/>
    </dgm:pt>
    <dgm:pt modelId="{0C2A59BA-7CF5-410D-B08F-7F6C7E702386}" type="pres">
      <dgm:prSet presAssocID="{A0892661-8325-4C0F-8CE5-1C3F566B9E7E}" presName="childNode" presStyleLbl="node1" presStyleIdx="1" presStyleCnt="12" custScaleX="106920">
        <dgm:presLayoutVars>
          <dgm:bulletEnabled val="1"/>
        </dgm:presLayoutVars>
      </dgm:prSet>
      <dgm:spPr/>
    </dgm:pt>
    <dgm:pt modelId="{ABFA59B5-B75B-456F-8DB6-3E0CDB877628}" type="pres">
      <dgm:prSet presAssocID="{A0892661-8325-4C0F-8CE5-1C3F566B9E7E}" presName="aSpace2" presStyleCnt="0"/>
      <dgm:spPr/>
    </dgm:pt>
    <dgm:pt modelId="{EA5BFFAF-AD08-4E4F-8DA7-2FF686C1D1EF}" type="pres">
      <dgm:prSet presAssocID="{97D4F811-7E9F-46FD-8DCF-6698409F98C2}" presName="childNode" presStyleLbl="node1" presStyleIdx="2" presStyleCnt="12" custScaleX="106920">
        <dgm:presLayoutVars>
          <dgm:bulletEnabled val="1"/>
        </dgm:presLayoutVars>
      </dgm:prSet>
      <dgm:spPr/>
    </dgm:pt>
    <dgm:pt modelId="{98288750-0EC1-493C-BD6F-E52564F994A9}" type="pres">
      <dgm:prSet presAssocID="{97D4F811-7E9F-46FD-8DCF-6698409F98C2}" presName="aSpace2" presStyleCnt="0"/>
      <dgm:spPr/>
    </dgm:pt>
    <dgm:pt modelId="{50E3644D-7124-4153-8155-9683F7EAE7E1}" type="pres">
      <dgm:prSet presAssocID="{300F11AC-DCE8-4E46-B02F-6E534E685FB1}" presName="childNode" presStyleLbl="node1" presStyleIdx="3" presStyleCnt="12" custScaleX="106920">
        <dgm:presLayoutVars>
          <dgm:bulletEnabled val="1"/>
        </dgm:presLayoutVars>
      </dgm:prSet>
      <dgm:spPr/>
    </dgm:pt>
    <dgm:pt modelId="{A82B7263-7B03-44F3-ADA3-93668FA897D1}" type="pres">
      <dgm:prSet presAssocID="{F6FA9E44-7DAC-48FF-8084-F6ADA4405B8D}" presName="aSpace" presStyleCnt="0"/>
      <dgm:spPr/>
    </dgm:pt>
    <dgm:pt modelId="{B74D11DA-5085-457F-A7E7-83CFCD5F508C}" type="pres">
      <dgm:prSet presAssocID="{80C1BB45-8ADF-4C49-BE08-1C4482C45595}" presName="compNode" presStyleCnt="0"/>
      <dgm:spPr/>
    </dgm:pt>
    <dgm:pt modelId="{E011FF8C-A490-4837-A30D-AD9271EE99D2}" type="pres">
      <dgm:prSet presAssocID="{80C1BB45-8ADF-4C49-BE08-1C4482C45595}" presName="aNode" presStyleLbl="bgShp" presStyleIdx="1" presStyleCnt="3"/>
      <dgm:spPr/>
    </dgm:pt>
    <dgm:pt modelId="{6CE537EC-BF0A-4A0E-8D21-CEFAC2891864}" type="pres">
      <dgm:prSet presAssocID="{80C1BB45-8ADF-4C49-BE08-1C4482C45595}" presName="textNode" presStyleLbl="bgShp" presStyleIdx="1" presStyleCnt="3"/>
      <dgm:spPr/>
    </dgm:pt>
    <dgm:pt modelId="{2216BB63-E71F-4A15-9388-46F6D19981AF}" type="pres">
      <dgm:prSet presAssocID="{80C1BB45-8ADF-4C49-BE08-1C4482C45595}" presName="compChildNode" presStyleCnt="0"/>
      <dgm:spPr/>
    </dgm:pt>
    <dgm:pt modelId="{41EF52C2-9714-48CE-802C-E261476D0FE5}" type="pres">
      <dgm:prSet presAssocID="{80C1BB45-8ADF-4C49-BE08-1C4482C45595}" presName="theInnerList" presStyleCnt="0"/>
      <dgm:spPr/>
    </dgm:pt>
    <dgm:pt modelId="{2465841A-9BDB-4F16-8E99-C129A304DAAD}" type="pres">
      <dgm:prSet presAssocID="{30AF48DB-CC62-44C1-9E2F-C1A944F27C09}" presName="childNode" presStyleLbl="node1" presStyleIdx="4" presStyleCnt="12">
        <dgm:presLayoutVars>
          <dgm:bulletEnabled val="1"/>
        </dgm:presLayoutVars>
      </dgm:prSet>
      <dgm:spPr/>
    </dgm:pt>
    <dgm:pt modelId="{1A948CC6-C38A-4942-9323-DA93080F9B81}" type="pres">
      <dgm:prSet presAssocID="{30AF48DB-CC62-44C1-9E2F-C1A944F27C09}" presName="aSpace2" presStyleCnt="0"/>
      <dgm:spPr/>
    </dgm:pt>
    <dgm:pt modelId="{1D7C162F-BB5F-4E54-A2EB-93640205771E}" type="pres">
      <dgm:prSet presAssocID="{96816174-68B2-4592-A19E-BB601FA6BC97}" presName="childNode" presStyleLbl="node1" presStyleIdx="5" presStyleCnt="12">
        <dgm:presLayoutVars>
          <dgm:bulletEnabled val="1"/>
        </dgm:presLayoutVars>
      </dgm:prSet>
      <dgm:spPr/>
    </dgm:pt>
    <dgm:pt modelId="{CEB48B39-3212-4013-BA53-91367EBC2ACC}" type="pres">
      <dgm:prSet presAssocID="{96816174-68B2-4592-A19E-BB601FA6BC97}" presName="aSpace2" presStyleCnt="0"/>
      <dgm:spPr/>
    </dgm:pt>
    <dgm:pt modelId="{1E6E1D76-28B7-443A-9CDE-D7940AB18165}" type="pres">
      <dgm:prSet presAssocID="{6932C2ED-D64D-452F-92B4-DC85B7A838A3}" presName="childNode" presStyleLbl="node1" presStyleIdx="6" presStyleCnt="12">
        <dgm:presLayoutVars>
          <dgm:bulletEnabled val="1"/>
        </dgm:presLayoutVars>
      </dgm:prSet>
      <dgm:spPr/>
    </dgm:pt>
    <dgm:pt modelId="{FA73E7A6-F37B-406D-B2C6-0575E84CD0E8}" type="pres">
      <dgm:prSet presAssocID="{6932C2ED-D64D-452F-92B4-DC85B7A838A3}" presName="aSpace2" presStyleCnt="0"/>
      <dgm:spPr/>
    </dgm:pt>
    <dgm:pt modelId="{3FF6AB59-89BF-4133-B928-FB043A5C723C}" type="pres">
      <dgm:prSet presAssocID="{F49190AC-FEEB-4181-ADB9-1E0EF8CA6085}" presName="childNode" presStyleLbl="node1" presStyleIdx="7" presStyleCnt="12">
        <dgm:presLayoutVars>
          <dgm:bulletEnabled val="1"/>
        </dgm:presLayoutVars>
      </dgm:prSet>
      <dgm:spPr/>
    </dgm:pt>
    <dgm:pt modelId="{A2EEFB9B-20D9-4CE7-A350-AA33A64A888B}" type="pres">
      <dgm:prSet presAssocID="{80C1BB45-8ADF-4C49-BE08-1C4482C45595}" presName="aSpace" presStyleCnt="0"/>
      <dgm:spPr/>
    </dgm:pt>
    <dgm:pt modelId="{B2A37FC3-69BE-457B-ABE4-04249FC84764}" type="pres">
      <dgm:prSet presAssocID="{C7391F94-9791-403C-9D5A-92BD62A3018E}" presName="compNode" presStyleCnt="0"/>
      <dgm:spPr/>
    </dgm:pt>
    <dgm:pt modelId="{5B846F30-5CBC-40F9-BE57-6624C9039129}" type="pres">
      <dgm:prSet presAssocID="{C7391F94-9791-403C-9D5A-92BD62A3018E}" presName="aNode" presStyleLbl="bgShp" presStyleIdx="2" presStyleCnt="3"/>
      <dgm:spPr/>
    </dgm:pt>
    <dgm:pt modelId="{9B992650-4242-4D9C-AF3E-E0128891316E}" type="pres">
      <dgm:prSet presAssocID="{C7391F94-9791-403C-9D5A-92BD62A3018E}" presName="textNode" presStyleLbl="bgShp" presStyleIdx="2" presStyleCnt="3"/>
      <dgm:spPr/>
    </dgm:pt>
    <dgm:pt modelId="{3C462387-1300-454B-8B69-9C09AB0D75BC}" type="pres">
      <dgm:prSet presAssocID="{C7391F94-9791-403C-9D5A-92BD62A3018E}" presName="compChildNode" presStyleCnt="0"/>
      <dgm:spPr/>
    </dgm:pt>
    <dgm:pt modelId="{10931F98-0CBC-4441-91D2-94DDF31D7539}" type="pres">
      <dgm:prSet presAssocID="{C7391F94-9791-403C-9D5A-92BD62A3018E}" presName="theInnerList" presStyleCnt="0"/>
      <dgm:spPr/>
    </dgm:pt>
    <dgm:pt modelId="{74AF86C6-35ED-431B-B27A-312FA6676C3B}" type="pres">
      <dgm:prSet presAssocID="{244D1280-4695-4068-957C-04288E32A8F4}" presName="childNode" presStyleLbl="node1" presStyleIdx="8" presStyleCnt="12" custScaleX="114304">
        <dgm:presLayoutVars>
          <dgm:bulletEnabled val="1"/>
        </dgm:presLayoutVars>
      </dgm:prSet>
      <dgm:spPr/>
    </dgm:pt>
    <dgm:pt modelId="{6B553B74-B140-4751-BF1E-895726857619}" type="pres">
      <dgm:prSet presAssocID="{244D1280-4695-4068-957C-04288E32A8F4}" presName="aSpace2" presStyleCnt="0"/>
      <dgm:spPr/>
    </dgm:pt>
    <dgm:pt modelId="{51A11BDA-539D-4E59-A3B1-1F96FFDFDA5F}" type="pres">
      <dgm:prSet presAssocID="{921DAF69-F417-4369-BF35-0D343CCBCD4C}" presName="childNode" presStyleLbl="node1" presStyleIdx="9" presStyleCnt="12" custScaleX="114173">
        <dgm:presLayoutVars>
          <dgm:bulletEnabled val="1"/>
        </dgm:presLayoutVars>
      </dgm:prSet>
      <dgm:spPr/>
    </dgm:pt>
    <dgm:pt modelId="{ECEB19D9-F9B0-49DD-8DB3-3D518A685D18}" type="pres">
      <dgm:prSet presAssocID="{921DAF69-F417-4369-BF35-0D343CCBCD4C}" presName="aSpace2" presStyleCnt="0"/>
      <dgm:spPr/>
    </dgm:pt>
    <dgm:pt modelId="{D49CF7F6-E165-464E-ACB8-492E1C7F2A2D}" type="pres">
      <dgm:prSet presAssocID="{BB19CE44-44BD-44D0-A19F-7B3E2795795D}" presName="childNode" presStyleLbl="node1" presStyleIdx="10" presStyleCnt="12" custScaleX="114173">
        <dgm:presLayoutVars>
          <dgm:bulletEnabled val="1"/>
        </dgm:presLayoutVars>
      </dgm:prSet>
      <dgm:spPr/>
    </dgm:pt>
    <dgm:pt modelId="{120CEB31-BEFD-4D53-BFB9-042165A809AE}" type="pres">
      <dgm:prSet presAssocID="{BB19CE44-44BD-44D0-A19F-7B3E2795795D}" presName="aSpace2" presStyleCnt="0"/>
      <dgm:spPr/>
    </dgm:pt>
    <dgm:pt modelId="{9E49B748-7C14-4B3C-894A-40A3E8DBD7D1}" type="pres">
      <dgm:prSet presAssocID="{428027C7-015B-4DF9-A574-EB3F4B4B40F4}" presName="childNode" presStyleLbl="node1" presStyleIdx="11" presStyleCnt="12" custScaleX="114173">
        <dgm:presLayoutVars>
          <dgm:bulletEnabled val="1"/>
        </dgm:presLayoutVars>
      </dgm:prSet>
      <dgm:spPr/>
    </dgm:pt>
  </dgm:ptLst>
  <dgm:cxnLst>
    <dgm:cxn modelId="{5F5E1309-27AE-448A-9072-F6F5DE0580EB}" srcId="{C7391F94-9791-403C-9D5A-92BD62A3018E}" destId="{428027C7-015B-4DF9-A574-EB3F4B4B40F4}" srcOrd="3" destOrd="0" parTransId="{B2FF045D-8722-4DBD-88B5-BEB2FA36FECB}" sibTransId="{76CDA0B7-3446-4119-B75B-F2F8B8026691}"/>
    <dgm:cxn modelId="{B73FBF18-A88B-4034-A24E-8AA712BF5DE6}" type="presOf" srcId="{6932C2ED-D64D-452F-92B4-DC85B7A838A3}" destId="{1E6E1D76-28B7-443A-9CDE-D7940AB18165}" srcOrd="0" destOrd="0" presId="urn:microsoft.com/office/officeart/2005/8/layout/lProcess2"/>
    <dgm:cxn modelId="{A5389323-E224-4605-AEF8-74512F29C379}" srcId="{F6FA9E44-7DAC-48FF-8084-F6ADA4405B8D}" destId="{A0892661-8325-4C0F-8CE5-1C3F566B9E7E}" srcOrd="1" destOrd="0" parTransId="{F571863F-65DF-4F53-9E5E-164896F78CC8}" sibTransId="{1C7AE0C7-DF43-4D89-91B1-276ED3E6F56D}"/>
    <dgm:cxn modelId="{771A202A-D70C-42C8-AF54-831D0F35EDF0}" type="presOf" srcId="{97D4F811-7E9F-46FD-8DCF-6698409F98C2}" destId="{EA5BFFAF-AD08-4E4F-8DA7-2FF686C1D1EF}" srcOrd="0" destOrd="0" presId="urn:microsoft.com/office/officeart/2005/8/layout/lProcess2"/>
    <dgm:cxn modelId="{FBAED335-DB92-4D2D-B5B8-0ECBE64EBD0C}" type="presOf" srcId="{80C1BB45-8ADF-4C49-BE08-1C4482C45595}" destId="{6CE537EC-BF0A-4A0E-8D21-CEFAC2891864}" srcOrd="1" destOrd="0" presId="urn:microsoft.com/office/officeart/2005/8/layout/lProcess2"/>
    <dgm:cxn modelId="{7543C741-6DA3-430A-935E-0FF9C4CB27D2}" srcId="{C7391F94-9791-403C-9D5A-92BD62A3018E}" destId="{244D1280-4695-4068-957C-04288E32A8F4}" srcOrd="0" destOrd="0" parTransId="{129D653F-9744-4830-A278-7776E5EDCA22}" sibTransId="{C1E0426A-B81A-4528-BB9A-F3FA7BBE80E4}"/>
    <dgm:cxn modelId="{B4B18163-5685-40FC-ACC0-D3D880234625}" srcId="{F6FA9E44-7DAC-48FF-8084-F6ADA4405B8D}" destId="{300F11AC-DCE8-4E46-B02F-6E534E685FB1}" srcOrd="3" destOrd="0" parTransId="{D33239B5-DB65-41A4-A9F9-8271DBF511BB}" sibTransId="{B5114F75-C5AE-46D7-BC2A-B1C9CB646984}"/>
    <dgm:cxn modelId="{19A1FC45-216F-4FFB-ACDC-F6DAE34DC17F}" type="presOf" srcId="{80C1BB45-8ADF-4C49-BE08-1C4482C45595}" destId="{E011FF8C-A490-4837-A30D-AD9271EE99D2}" srcOrd="0" destOrd="0" presId="urn:microsoft.com/office/officeart/2005/8/layout/lProcess2"/>
    <dgm:cxn modelId="{0CBC3D67-4EB2-40E9-B1C4-86B9C7DB5809}" srcId="{C7391F94-9791-403C-9D5A-92BD62A3018E}" destId="{921DAF69-F417-4369-BF35-0D343CCBCD4C}" srcOrd="1" destOrd="0" parTransId="{D53F44A2-F7F2-48D5-9949-B2A740D0A343}" sibTransId="{5E3A2711-1DFC-4919-AD95-FBFCC1F5FD3C}"/>
    <dgm:cxn modelId="{440D9147-7CBE-426E-961E-51E7D75B1D1E}" type="presOf" srcId="{C7391F94-9791-403C-9D5A-92BD62A3018E}" destId="{9B992650-4242-4D9C-AF3E-E0128891316E}" srcOrd="1" destOrd="0" presId="urn:microsoft.com/office/officeart/2005/8/layout/lProcess2"/>
    <dgm:cxn modelId="{23D8CD50-1FC5-42A4-8ECD-539401F568C7}" srcId="{95B3FE4A-1329-4879-9BF1-DBDA0F2CD865}" destId="{C7391F94-9791-403C-9D5A-92BD62A3018E}" srcOrd="2" destOrd="0" parTransId="{0E2EDA13-DA9D-4DA5-B3D5-4E4CA0DF94EB}" sibTransId="{BA62A9D6-15BA-4BB6-BAEE-C2FFBE014850}"/>
    <dgm:cxn modelId="{27638B74-120F-485C-85DA-E1930AC46F84}" type="presOf" srcId="{30AF48DB-CC62-44C1-9E2F-C1A944F27C09}" destId="{2465841A-9BDB-4F16-8E99-C129A304DAAD}" srcOrd="0" destOrd="0" presId="urn:microsoft.com/office/officeart/2005/8/layout/lProcess2"/>
    <dgm:cxn modelId="{71A6EF77-B82E-4ADA-A544-0A2E6105EC9D}" type="presOf" srcId="{96816174-68B2-4592-A19E-BB601FA6BC97}" destId="{1D7C162F-BB5F-4E54-A2EB-93640205771E}" srcOrd="0" destOrd="0" presId="urn:microsoft.com/office/officeart/2005/8/layout/lProcess2"/>
    <dgm:cxn modelId="{897A757F-A88B-4925-9F85-0914454D342D}" type="presOf" srcId="{F6FA9E44-7DAC-48FF-8084-F6ADA4405B8D}" destId="{28D4C04D-ABD4-486D-B2A6-85F61EDFDD33}" srcOrd="1" destOrd="0" presId="urn:microsoft.com/office/officeart/2005/8/layout/lProcess2"/>
    <dgm:cxn modelId="{45110582-2710-4E73-A0C1-4BA29F4CDCC3}" type="presOf" srcId="{F6FA9E44-7DAC-48FF-8084-F6ADA4405B8D}" destId="{CCB6965B-1A78-4EA2-9783-5CCFDCAB117D}" srcOrd="0" destOrd="0" presId="urn:microsoft.com/office/officeart/2005/8/layout/lProcess2"/>
    <dgm:cxn modelId="{C537D985-8C1C-4913-B60F-1520DFA3DCDA}" type="presOf" srcId="{95B3FE4A-1329-4879-9BF1-DBDA0F2CD865}" destId="{76C614A2-AFD4-4B8C-812E-70FC97E5B226}" srcOrd="0" destOrd="0" presId="urn:microsoft.com/office/officeart/2005/8/layout/lProcess2"/>
    <dgm:cxn modelId="{794DF88A-2F97-4F93-BB0B-1E1B7A74AE0E}" srcId="{80C1BB45-8ADF-4C49-BE08-1C4482C45595}" destId="{F49190AC-FEEB-4181-ADB9-1E0EF8CA6085}" srcOrd="3" destOrd="0" parTransId="{5CCB6902-D677-461D-9FC5-9696ABD1CA79}" sibTransId="{533ED5DD-DB5D-4AC0-872F-28C33105A85E}"/>
    <dgm:cxn modelId="{153F2991-11EA-4FDF-997B-DAF45FDE9214}" type="presOf" srcId="{BB19CE44-44BD-44D0-A19F-7B3E2795795D}" destId="{D49CF7F6-E165-464E-ACB8-492E1C7F2A2D}" srcOrd="0" destOrd="0" presId="urn:microsoft.com/office/officeart/2005/8/layout/lProcess2"/>
    <dgm:cxn modelId="{11298F91-FA5D-463D-8D47-DE0EC74B52D8}" type="presOf" srcId="{E949386D-73E2-41FC-AF73-91B5CEAD6A1E}" destId="{211C62F0-0021-416F-8F6B-16B19B234EB9}" srcOrd="0" destOrd="0" presId="urn:microsoft.com/office/officeart/2005/8/layout/lProcess2"/>
    <dgm:cxn modelId="{A9C4BB91-B5FC-42E7-A3CF-700D653CA080}" srcId="{F6FA9E44-7DAC-48FF-8084-F6ADA4405B8D}" destId="{97D4F811-7E9F-46FD-8DCF-6698409F98C2}" srcOrd="2" destOrd="0" parTransId="{58903C9A-B42B-4253-9408-E167309A49CC}" sibTransId="{7D2470DB-B59B-4463-A918-62CF294185E3}"/>
    <dgm:cxn modelId="{405F789D-BB1B-45C1-AEEC-8009976BD5CB}" srcId="{F6FA9E44-7DAC-48FF-8084-F6ADA4405B8D}" destId="{E949386D-73E2-41FC-AF73-91B5CEAD6A1E}" srcOrd="0" destOrd="0" parTransId="{FEBC3AAC-B7C9-414C-B03E-6CC12AF819F0}" sibTransId="{428E32D2-8DC1-47F4-8843-8EA35294B71A}"/>
    <dgm:cxn modelId="{AF03A4A5-D15E-43F2-B41C-FA7A2D569785}" srcId="{95B3FE4A-1329-4879-9BF1-DBDA0F2CD865}" destId="{F6FA9E44-7DAC-48FF-8084-F6ADA4405B8D}" srcOrd="0" destOrd="0" parTransId="{5CEB925A-ABB3-4E06-97FE-A30CCE703BF7}" sibTransId="{DC379ED8-7018-4D1B-8A2D-1FDA527808AF}"/>
    <dgm:cxn modelId="{6783D8A7-A8CB-4945-BF8C-1B7ED715B536}" type="presOf" srcId="{428027C7-015B-4DF9-A574-EB3F4B4B40F4}" destId="{9E49B748-7C14-4B3C-894A-40A3E8DBD7D1}" srcOrd="0" destOrd="0" presId="urn:microsoft.com/office/officeart/2005/8/layout/lProcess2"/>
    <dgm:cxn modelId="{2528E4AD-53E5-412F-9BF3-E29C8E360459}" srcId="{80C1BB45-8ADF-4C49-BE08-1C4482C45595}" destId="{6932C2ED-D64D-452F-92B4-DC85B7A838A3}" srcOrd="2" destOrd="0" parTransId="{7F616ABF-6720-498E-AED3-3D42854B7F45}" sibTransId="{72B4BD55-1089-460A-8F8E-BC577497BD46}"/>
    <dgm:cxn modelId="{0D8861B1-944B-4528-82AE-FCDE65E24757}" type="presOf" srcId="{F49190AC-FEEB-4181-ADB9-1E0EF8CA6085}" destId="{3FF6AB59-89BF-4133-B928-FB043A5C723C}" srcOrd="0" destOrd="0" presId="urn:microsoft.com/office/officeart/2005/8/layout/lProcess2"/>
    <dgm:cxn modelId="{849960BB-FE0D-46AC-92A3-CD5628147521}" type="presOf" srcId="{921DAF69-F417-4369-BF35-0D343CCBCD4C}" destId="{51A11BDA-539D-4E59-A3B1-1F96FFDFDA5F}" srcOrd="0" destOrd="0" presId="urn:microsoft.com/office/officeart/2005/8/layout/lProcess2"/>
    <dgm:cxn modelId="{5CF2D9C3-BFB8-4A47-9D88-AFCFFDA15D60}" type="presOf" srcId="{A0892661-8325-4C0F-8CE5-1C3F566B9E7E}" destId="{0C2A59BA-7CF5-410D-B08F-7F6C7E702386}" srcOrd="0" destOrd="0" presId="urn:microsoft.com/office/officeart/2005/8/layout/lProcess2"/>
    <dgm:cxn modelId="{B6DC3ED2-B9FA-425D-9173-C43C5873102C}" srcId="{80C1BB45-8ADF-4C49-BE08-1C4482C45595}" destId="{30AF48DB-CC62-44C1-9E2F-C1A944F27C09}" srcOrd="0" destOrd="0" parTransId="{1394F835-DFCC-4DA9-8C5F-D91592E7A685}" sibTransId="{21435720-9716-4A42-B2B2-C12F15F13832}"/>
    <dgm:cxn modelId="{EA5B05E0-03E8-4369-ACC1-6EF9A7B1844F}" type="presOf" srcId="{C7391F94-9791-403C-9D5A-92BD62A3018E}" destId="{5B846F30-5CBC-40F9-BE57-6624C9039129}" srcOrd="0" destOrd="0" presId="urn:microsoft.com/office/officeart/2005/8/layout/lProcess2"/>
    <dgm:cxn modelId="{EA6BFEE0-EEB7-42D6-9401-83171B5FE86D}" type="presOf" srcId="{300F11AC-DCE8-4E46-B02F-6E534E685FB1}" destId="{50E3644D-7124-4153-8155-9683F7EAE7E1}" srcOrd="0" destOrd="0" presId="urn:microsoft.com/office/officeart/2005/8/layout/lProcess2"/>
    <dgm:cxn modelId="{4CBB51E2-3524-45B3-9FE0-93D679D311B4}" type="presOf" srcId="{244D1280-4695-4068-957C-04288E32A8F4}" destId="{74AF86C6-35ED-431B-B27A-312FA6676C3B}" srcOrd="0" destOrd="0" presId="urn:microsoft.com/office/officeart/2005/8/layout/lProcess2"/>
    <dgm:cxn modelId="{816039E8-77B7-43EB-A888-25870B020426}" srcId="{C7391F94-9791-403C-9D5A-92BD62A3018E}" destId="{BB19CE44-44BD-44D0-A19F-7B3E2795795D}" srcOrd="2" destOrd="0" parTransId="{489D4771-DC7B-4A00-9C50-9A2351FDB160}" sibTransId="{A107C7A9-D3B2-4B6E-ABA4-184B4775477E}"/>
    <dgm:cxn modelId="{61F08FEF-47A9-45EE-86BE-841F7703AB0E}" srcId="{80C1BB45-8ADF-4C49-BE08-1C4482C45595}" destId="{96816174-68B2-4592-A19E-BB601FA6BC97}" srcOrd="1" destOrd="0" parTransId="{5B07BD53-8B29-4EBA-BD7C-2B4A7C216E7C}" sibTransId="{801A9058-38B2-4F7A-95F8-26FE6503F947}"/>
    <dgm:cxn modelId="{E49C57FC-1FFE-4EC1-894E-4BBDE6D833F4}" srcId="{95B3FE4A-1329-4879-9BF1-DBDA0F2CD865}" destId="{80C1BB45-8ADF-4C49-BE08-1C4482C45595}" srcOrd="1" destOrd="0" parTransId="{8F2CC50E-3FB3-4F9F-B793-31F847CEA291}" sibTransId="{33EADE4B-8534-451E-9DAC-4967D24E1C4D}"/>
    <dgm:cxn modelId="{751ED8C3-2832-4D46-A4C3-FC31CFF42A1B}" type="presParOf" srcId="{76C614A2-AFD4-4B8C-812E-70FC97E5B226}" destId="{451986EB-8F50-4FE8-8E58-8DD263A8CEFD}" srcOrd="0" destOrd="0" presId="urn:microsoft.com/office/officeart/2005/8/layout/lProcess2"/>
    <dgm:cxn modelId="{7D825645-1CFB-43D9-A53D-57CA726E32F5}" type="presParOf" srcId="{451986EB-8F50-4FE8-8E58-8DD263A8CEFD}" destId="{CCB6965B-1A78-4EA2-9783-5CCFDCAB117D}" srcOrd="0" destOrd="0" presId="urn:microsoft.com/office/officeart/2005/8/layout/lProcess2"/>
    <dgm:cxn modelId="{F819C328-834F-4649-A152-A020C104C096}" type="presParOf" srcId="{451986EB-8F50-4FE8-8E58-8DD263A8CEFD}" destId="{28D4C04D-ABD4-486D-B2A6-85F61EDFDD33}" srcOrd="1" destOrd="0" presId="urn:microsoft.com/office/officeart/2005/8/layout/lProcess2"/>
    <dgm:cxn modelId="{B6D15A8F-BE7A-4306-B16F-3BF57BF39ACF}" type="presParOf" srcId="{451986EB-8F50-4FE8-8E58-8DD263A8CEFD}" destId="{36BD5073-2233-4334-BA32-0CFF62322B7D}" srcOrd="2" destOrd="0" presId="urn:microsoft.com/office/officeart/2005/8/layout/lProcess2"/>
    <dgm:cxn modelId="{F36A98D7-CB6A-4D8C-BCFD-CF94BD4B8805}" type="presParOf" srcId="{36BD5073-2233-4334-BA32-0CFF62322B7D}" destId="{EBAF5213-B02D-4451-9A4A-351F494F3542}" srcOrd="0" destOrd="0" presId="urn:microsoft.com/office/officeart/2005/8/layout/lProcess2"/>
    <dgm:cxn modelId="{FF182FFE-17DE-457E-B24E-A2028D9BFD5F}" type="presParOf" srcId="{EBAF5213-B02D-4451-9A4A-351F494F3542}" destId="{211C62F0-0021-416F-8F6B-16B19B234EB9}" srcOrd="0" destOrd="0" presId="urn:microsoft.com/office/officeart/2005/8/layout/lProcess2"/>
    <dgm:cxn modelId="{535760C2-D472-4EBF-91F9-D8EAEA81429C}" type="presParOf" srcId="{EBAF5213-B02D-4451-9A4A-351F494F3542}" destId="{7C0A90BD-A237-4BB3-BED2-F7FA9FB265FB}" srcOrd="1" destOrd="0" presId="urn:microsoft.com/office/officeart/2005/8/layout/lProcess2"/>
    <dgm:cxn modelId="{12BDE9E6-C3E2-4C01-ABD9-D0E9931C822E}" type="presParOf" srcId="{EBAF5213-B02D-4451-9A4A-351F494F3542}" destId="{0C2A59BA-7CF5-410D-B08F-7F6C7E702386}" srcOrd="2" destOrd="0" presId="urn:microsoft.com/office/officeart/2005/8/layout/lProcess2"/>
    <dgm:cxn modelId="{2DE786FB-6223-4211-9D58-05F218E7725D}" type="presParOf" srcId="{EBAF5213-B02D-4451-9A4A-351F494F3542}" destId="{ABFA59B5-B75B-456F-8DB6-3E0CDB877628}" srcOrd="3" destOrd="0" presId="urn:microsoft.com/office/officeart/2005/8/layout/lProcess2"/>
    <dgm:cxn modelId="{7695EE0C-A3F5-4032-AB0A-F90D30346414}" type="presParOf" srcId="{EBAF5213-B02D-4451-9A4A-351F494F3542}" destId="{EA5BFFAF-AD08-4E4F-8DA7-2FF686C1D1EF}" srcOrd="4" destOrd="0" presId="urn:microsoft.com/office/officeart/2005/8/layout/lProcess2"/>
    <dgm:cxn modelId="{0AC4307E-AC51-4EDB-AEDB-D495990D89C7}" type="presParOf" srcId="{EBAF5213-B02D-4451-9A4A-351F494F3542}" destId="{98288750-0EC1-493C-BD6F-E52564F994A9}" srcOrd="5" destOrd="0" presId="urn:microsoft.com/office/officeart/2005/8/layout/lProcess2"/>
    <dgm:cxn modelId="{582CA829-3AF6-4595-A951-C032E4A0B0C4}" type="presParOf" srcId="{EBAF5213-B02D-4451-9A4A-351F494F3542}" destId="{50E3644D-7124-4153-8155-9683F7EAE7E1}" srcOrd="6" destOrd="0" presId="urn:microsoft.com/office/officeart/2005/8/layout/lProcess2"/>
    <dgm:cxn modelId="{1BB51A63-BA89-413A-9454-EBF5B6E0A9A2}" type="presParOf" srcId="{76C614A2-AFD4-4B8C-812E-70FC97E5B226}" destId="{A82B7263-7B03-44F3-ADA3-93668FA897D1}" srcOrd="1" destOrd="0" presId="urn:microsoft.com/office/officeart/2005/8/layout/lProcess2"/>
    <dgm:cxn modelId="{8135F5F5-3C24-4D1C-9B6D-5523D7273F1A}" type="presParOf" srcId="{76C614A2-AFD4-4B8C-812E-70FC97E5B226}" destId="{B74D11DA-5085-457F-A7E7-83CFCD5F508C}" srcOrd="2" destOrd="0" presId="urn:microsoft.com/office/officeart/2005/8/layout/lProcess2"/>
    <dgm:cxn modelId="{D64130D2-50B7-423A-927F-67E543213EC6}" type="presParOf" srcId="{B74D11DA-5085-457F-A7E7-83CFCD5F508C}" destId="{E011FF8C-A490-4837-A30D-AD9271EE99D2}" srcOrd="0" destOrd="0" presId="urn:microsoft.com/office/officeart/2005/8/layout/lProcess2"/>
    <dgm:cxn modelId="{1B7A77A8-D59F-4F90-81A1-D6AC465BB186}" type="presParOf" srcId="{B74D11DA-5085-457F-A7E7-83CFCD5F508C}" destId="{6CE537EC-BF0A-4A0E-8D21-CEFAC2891864}" srcOrd="1" destOrd="0" presId="urn:microsoft.com/office/officeart/2005/8/layout/lProcess2"/>
    <dgm:cxn modelId="{84EA6495-B138-4A33-9BEB-F0F7857A9566}" type="presParOf" srcId="{B74D11DA-5085-457F-A7E7-83CFCD5F508C}" destId="{2216BB63-E71F-4A15-9388-46F6D19981AF}" srcOrd="2" destOrd="0" presId="urn:microsoft.com/office/officeart/2005/8/layout/lProcess2"/>
    <dgm:cxn modelId="{8980EEFD-78DD-4EE0-B317-B6FA9E073250}" type="presParOf" srcId="{2216BB63-E71F-4A15-9388-46F6D19981AF}" destId="{41EF52C2-9714-48CE-802C-E261476D0FE5}" srcOrd="0" destOrd="0" presId="urn:microsoft.com/office/officeart/2005/8/layout/lProcess2"/>
    <dgm:cxn modelId="{6EB77726-1023-479A-8F99-EC8F507A0E6B}" type="presParOf" srcId="{41EF52C2-9714-48CE-802C-E261476D0FE5}" destId="{2465841A-9BDB-4F16-8E99-C129A304DAAD}" srcOrd="0" destOrd="0" presId="urn:microsoft.com/office/officeart/2005/8/layout/lProcess2"/>
    <dgm:cxn modelId="{D349791F-186B-41CD-8445-2974AB317B1E}" type="presParOf" srcId="{41EF52C2-9714-48CE-802C-E261476D0FE5}" destId="{1A948CC6-C38A-4942-9323-DA93080F9B81}" srcOrd="1" destOrd="0" presId="urn:microsoft.com/office/officeart/2005/8/layout/lProcess2"/>
    <dgm:cxn modelId="{880D9829-BFF4-4BAA-9474-6B9F76A7D696}" type="presParOf" srcId="{41EF52C2-9714-48CE-802C-E261476D0FE5}" destId="{1D7C162F-BB5F-4E54-A2EB-93640205771E}" srcOrd="2" destOrd="0" presId="urn:microsoft.com/office/officeart/2005/8/layout/lProcess2"/>
    <dgm:cxn modelId="{910C49D4-C197-4AC6-8A45-BD8989CA2826}" type="presParOf" srcId="{41EF52C2-9714-48CE-802C-E261476D0FE5}" destId="{CEB48B39-3212-4013-BA53-91367EBC2ACC}" srcOrd="3" destOrd="0" presId="urn:microsoft.com/office/officeart/2005/8/layout/lProcess2"/>
    <dgm:cxn modelId="{8108C9B4-9AF2-4B7F-B200-B06D8E986F71}" type="presParOf" srcId="{41EF52C2-9714-48CE-802C-E261476D0FE5}" destId="{1E6E1D76-28B7-443A-9CDE-D7940AB18165}" srcOrd="4" destOrd="0" presId="urn:microsoft.com/office/officeart/2005/8/layout/lProcess2"/>
    <dgm:cxn modelId="{76289D5C-3D96-47F5-AE4A-ED67285543AE}" type="presParOf" srcId="{41EF52C2-9714-48CE-802C-E261476D0FE5}" destId="{FA73E7A6-F37B-406D-B2C6-0575E84CD0E8}" srcOrd="5" destOrd="0" presId="urn:microsoft.com/office/officeart/2005/8/layout/lProcess2"/>
    <dgm:cxn modelId="{FC73EEEC-797D-4F65-8559-B1A60BD8C497}" type="presParOf" srcId="{41EF52C2-9714-48CE-802C-E261476D0FE5}" destId="{3FF6AB59-89BF-4133-B928-FB043A5C723C}" srcOrd="6" destOrd="0" presId="urn:microsoft.com/office/officeart/2005/8/layout/lProcess2"/>
    <dgm:cxn modelId="{7FC11197-EA81-47D3-9700-9025F8886449}" type="presParOf" srcId="{76C614A2-AFD4-4B8C-812E-70FC97E5B226}" destId="{A2EEFB9B-20D9-4CE7-A350-AA33A64A888B}" srcOrd="3" destOrd="0" presId="urn:microsoft.com/office/officeart/2005/8/layout/lProcess2"/>
    <dgm:cxn modelId="{88226C1B-0B7F-4A70-B553-EFC5EAAC3BF0}" type="presParOf" srcId="{76C614A2-AFD4-4B8C-812E-70FC97E5B226}" destId="{B2A37FC3-69BE-457B-ABE4-04249FC84764}" srcOrd="4" destOrd="0" presId="urn:microsoft.com/office/officeart/2005/8/layout/lProcess2"/>
    <dgm:cxn modelId="{3BE1824F-7BFD-4D21-B897-0E3FD2B849DB}" type="presParOf" srcId="{B2A37FC3-69BE-457B-ABE4-04249FC84764}" destId="{5B846F30-5CBC-40F9-BE57-6624C9039129}" srcOrd="0" destOrd="0" presId="urn:microsoft.com/office/officeart/2005/8/layout/lProcess2"/>
    <dgm:cxn modelId="{DF75B086-9751-4448-8C61-C6E4E01766A6}" type="presParOf" srcId="{B2A37FC3-69BE-457B-ABE4-04249FC84764}" destId="{9B992650-4242-4D9C-AF3E-E0128891316E}" srcOrd="1" destOrd="0" presId="urn:microsoft.com/office/officeart/2005/8/layout/lProcess2"/>
    <dgm:cxn modelId="{2A946E14-C14A-46B2-889F-41292CE88586}" type="presParOf" srcId="{B2A37FC3-69BE-457B-ABE4-04249FC84764}" destId="{3C462387-1300-454B-8B69-9C09AB0D75BC}" srcOrd="2" destOrd="0" presId="urn:microsoft.com/office/officeart/2005/8/layout/lProcess2"/>
    <dgm:cxn modelId="{A6D5F153-AD3A-4AB9-88D2-131A751A6E6B}" type="presParOf" srcId="{3C462387-1300-454B-8B69-9C09AB0D75BC}" destId="{10931F98-0CBC-4441-91D2-94DDF31D7539}" srcOrd="0" destOrd="0" presId="urn:microsoft.com/office/officeart/2005/8/layout/lProcess2"/>
    <dgm:cxn modelId="{BEBC6B04-03DF-4619-9EB9-333D84C2ECD6}" type="presParOf" srcId="{10931F98-0CBC-4441-91D2-94DDF31D7539}" destId="{74AF86C6-35ED-431B-B27A-312FA6676C3B}" srcOrd="0" destOrd="0" presId="urn:microsoft.com/office/officeart/2005/8/layout/lProcess2"/>
    <dgm:cxn modelId="{F0D4B9E6-10CA-4A28-B31D-C2AD790E6177}" type="presParOf" srcId="{10931F98-0CBC-4441-91D2-94DDF31D7539}" destId="{6B553B74-B140-4751-BF1E-895726857619}" srcOrd="1" destOrd="0" presId="urn:microsoft.com/office/officeart/2005/8/layout/lProcess2"/>
    <dgm:cxn modelId="{1D587984-D466-4B1B-865D-CE0492BAC2D1}" type="presParOf" srcId="{10931F98-0CBC-4441-91D2-94DDF31D7539}" destId="{51A11BDA-539D-4E59-A3B1-1F96FFDFDA5F}" srcOrd="2" destOrd="0" presId="urn:microsoft.com/office/officeart/2005/8/layout/lProcess2"/>
    <dgm:cxn modelId="{1A64D38C-0F6B-4A88-BF63-2D72437315D4}" type="presParOf" srcId="{10931F98-0CBC-4441-91D2-94DDF31D7539}" destId="{ECEB19D9-F9B0-49DD-8DB3-3D518A685D18}" srcOrd="3" destOrd="0" presId="urn:microsoft.com/office/officeart/2005/8/layout/lProcess2"/>
    <dgm:cxn modelId="{10CFD15D-98C6-4BD4-8E0B-5FEA06454597}" type="presParOf" srcId="{10931F98-0CBC-4441-91D2-94DDF31D7539}" destId="{D49CF7F6-E165-464E-ACB8-492E1C7F2A2D}" srcOrd="4" destOrd="0" presId="urn:microsoft.com/office/officeart/2005/8/layout/lProcess2"/>
    <dgm:cxn modelId="{39CE31B4-17A0-42F7-8A00-53E502A0C4C1}" type="presParOf" srcId="{10931F98-0CBC-4441-91D2-94DDF31D7539}" destId="{120CEB31-BEFD-4D53-BFB9-042165A809AE}" srcOrd="5" destOrd="0" presId="urn:microsoft.com/office/officeart/2005/8/layout/lProcess2"/>
    <dgm:cxn modelId="{79D35CAF-153E-487F-9A5F-D1C9AB11BF94}" type="presParOf" srcId="{10931F98-0CBC-4441-91D2-94DDF31D7539}" destId="{9E49B748-7C14-4B3C-894A-40A3E8DBD7D1}"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B6965B-1A78-4EA2-9783-5CCFDCAB117D}">
      <dsp:nvSpPr>
        <dsp:cNvPr id="0" name=""/>
        <dsp:cNvSpPr/>
      </dsp:nvSpPr>
      <dsp:spPr>
        <a:xfrm>
          <a:off x="1364" y="0"/>
          <a:ext cx="3547255" cy="5418667"/>
        </a:xfrm>
        <a:prstGeom prst="roundRect">
          <a:avLst>
            <a:gd name="adj" fmla="val 10000"/>
          </a:avLst>
        </a:prstGeom>
        <a:solidFill>
          <a:srgbClr val="F7EFEF"/>
        </a:solidFill>
        <a:ln>
          <a:noFill/>
        </a:ln>
        <a:effectLst/>
      </dsp:spPr>
      <dsp:style>
        <a:lnRef idx="0">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s-ES" sz="4000" b="1" kern="1200" dirty="0">
              <a:latin typeface="Verdana" panose="020B0604030504040204" pitchFamily="34" charset="0"/>
              <a:ea typeface="Verdana" panose="020B0604030504040204" pitchFamily="34" charset="0"/>
            </a:rPr>
            <a:t> </a:t>
          </a:r>
          <a:r>
            <a:rPr lang="es-ES" sz="3600" b="1" kern="1200" dirty="0">
              <a:solidFill>
                <a:srgbClr val="CC0000"/>
              </a:solidFill>
              <a:effectLst>
                <a:outerShdw blurRad="50800" dist="38100" dir="2700000" algn="tl" rotWithShape="0">
                  <a:prstClr val="black"/>
                </a:outerShdw>
              </a:effectLst>
              <a:latin typeface="Verdana" panose="020B0604030504040204" pitchFamily="34" charset="0"/>
              <a:ea typeface="Verdana" panose="020B0604030504040204" pitchFamily="34" charset="0"/>
            </a:rPr>
            <a:t>Exacta</a:t>
          </a:r>
          <a:endParaRPr lang="es-ES" sz="5000" b="1" kern="1200" dirty="0">
            <a:solidFill>
              <a:srgbClr val="CC0000"/>
            </a:solidFill>
            <a:effectLst>
              <a:outerShdw blurRad="50800" dist="38100" dir="2700000" algn="tl" rotWithShape="0">
                <a:prstClr val="black"/>
              </a:outerShdw>
            </a:effectLst>
            <a:latin typeface="Verdana" panose="020B0604030504040204" pitchFamily="34" charset="0"/>
            <a:ea typeface="Verdana" panose="020B0604030504040204" pitchFamily="34" charset="0"/>
          </a:endParaRPr>
        </a:p>
      </dsp:txBody>
      <dsp:txXfrm>
        <a:off x="1364" y="0"/>
        <a:ext cx="3547255" cy="1625600"/>
      </dsp:txXfrm>
    </dsp:sp>
    <dsp:sp modelId="{211C62F0-0021-416F-8F6B-16B19B234EB9}">
      <dsp:nvSpPr>
        <dsp:cNvPr id="0" name=""/>
        <dsp:cNvSpPr/>
      </dsp:nvSpPr>
      <dsp:spPr>
        <a:xfrm>
          <a:off x="257901" y="1625732"/>
          <a:ext cx="3034180" cy="789384"/>
        </a:xfrm>
        <a:prstGeom prst="roundRect">
          <a:avLst>
            <a:gd name="adj" fmla="val 10000"/>
          </a:avLst>
        </a:prstGeom>
        <a:solidFill>
          <a:schemeClr val="bg1"/>
        </a:solidFill>
        <a:ln w="25400" cap="flat" cmpd="sng" algn="ctr">
          <a:solidFill>
            <a:srgbClr val="A4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s-ES" sz="2300" kern="1200">
              <a:solidFill>
                <a:schemeClr val="tx1"/>
              </a:solidFill>
              <a:latin typeface="Verdana" panose="020B0604030504040204" pitchFamily="34" charset="0"/>
              <a:ea typeface="Verdana" panose="020B0604030504040204" pitchFamily="34" charset="0"/>
            </a:rPr>
            <a:t>Precisa</a:t>
          </a:r>
          <a:endParaRPr lang="es-ES" sz="2300" kern="1200" dirty="0">
            <a:solidFill>
              <a:schemeClr val="tx1"/>
            </a:solidFill>
            <a:latin typeface="Verdana" panose="020B0604030504040204" pitchFamily="34" charset="0"/>
            <a:ea typeface="Verdana" panose="020B0604030504040204" pitchFamily="34" charset="0"/>
          </a:endParaRPr>
        </a:p>
      </dsp:txBody>
      <dsp:txXfrm>
        <a:off x="281021" y="1648852"/>
        <a:ext cx="2987940" cy="743144"/>
      </dsp:txXfrm>
    </dsp:sp>
    <dsp:sp modelId="{0C2A59BA-7CF5-410D-B08F-7F6C7E702386}">
      <dsp:nvSpPr>
        <dsp:cNvPr id="0" name=""/>
        <dsp:cNvSpPr/>
      </dsp:nvSpPr>
      <dsp:spPr>
        <a:xfrm>
          <a:off x="257901" y="2536560"/>
          <a:ext cx="3034180" cy="789384"/>
        </a:xfrm>
        <a:prstGeom prst="roundRect">
          <a:avLst>
            <a:gd name="adj" fmla="val 10000"/>
          </a:avLst>
        </a:prstGeom>
        <a:solidFill>
          <a:schemeClr val="bg1"/>
        </a:solidFill>
        <a:ln w="25400" cap="flat" cmpd="sng" algn="ctr">
          <a:solidFill>
            <a:srgbClr val="A4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s-ES" sz="2300" kern="1200" dirty="0">
              <a:solidFill>
                <a:schemeClr val="tx1"/>
              </a:solidFill>
              <a:latin typeface="Verdana" panose="020B0604030504040204" pitchFamily="34" charset="0"/>
              <a:ea typeface="Verdana" panose="020B0604030504040204" pitchFamily="34" charset="0"/>
            </a:rPr>
            <a:t>Íntegra</a:t>
          </a:r>
        </a:p>
      </dsp:txBody>
      <dsp:txXfrm>
        <a:off x="281021" y="2559680"/>
        <a:ext cx="2987940" cy="743144"/>
      </dsp:txXfrm>
    </dsp:sp>
    <dsp:sp modelId="{EA5BFFAF-AD08-4E4F-8DA7-2FF686C1D1EF}">
      <dsp:nvSpPr>
        <dsp:cNvPr id="0" name=""/>
        <dsp:cNvSpPr/>
      </dsp:nvSpPr>
      <dsp:spPr>
        <a:xfrm>
          <a:off x="257901" y="3447388"/>
          <a:ext cx="3034180" cy="789384"/>
        </a:xfrm>
        <a:prstGeom prst="roundRect">
          <a:avLst>
            <a:gd name="adj" fmla="val 10000"/>
          </a:avLst>
        </a:prstGeom>
        <a:solidFill>
          <a:schemeClr val="bg1"/>
        </a:solidFill>
        <a:ln w="25400" cap="flat" cmpd="sng" algn="ctr">
          <a:solidFill>
            <a:srgbClr val="A4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s-ES" sz="2300" kern="1200" dirty="0">
              <a:solidFill>
                <a:schemeClr val="tx1"/>
              </a:solidFill>
              <a:latin typeface="Verdana" panose="020B0604030504040204" pitchFamily="34" charset="0"/>
              <a:ea typeface="Verdana" panose="020B0604030504040204" pitchFamily="34" charset="0"/>
            </a:rPr>
            <a:t>Libre de errores</a:t>
          </a:r>
        </a:p>
      </dsp:txBody>
      <dsp:txXfrm>
        <a:off x="281021" y="3470508"/>
        <a:ext cx="2987940" cy="743144"/>
      </dsp:txXfrm>
    </dsp:sp>
    <dsp:sp modelId="{50E3644D-7124-4153-8155-9683F7EAE7E1}">
      <dsp:nvSpPr>
        <dsp:cNvPr id="0" name=""/>
        <dsp:cNvSpPr/>
      </dsp:nvSpPr>
      <dsp:spPr>
        <a:xfrm>
          <a:off x="257901" y="4358216"/>
          <a:ext cx="3034180" cy="789384"/>
        </a:xfrm>
        <a:prstGeom prst="roundRect">
          <a:avLst>
            <a:gd name="adj" fmla="val 10000"/>
          </a:avLst>
        </a:prstGeom>
        <a:solidFill>
          <a:schemeClr val="bg1"/>
        </a:solidFill>
        <a:ln w="25400" cap="flat" cmpd="sng" algn="ctr">
          <a:solidFill>
            <a:srgbClr val="A4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s-ES" sz="2300" kern="1200" dirty="0">
              <a:solidFill>
                <a:schemeClr val="tx1"/>
              </a:solidFill>
              <a:latin typeface="Verdana" panose="020B0604030504040204" pitchFamily="34" charset="0"/>
              <a:ea typeface="Verdana" panose="020B0604030504040204" pitchFamily="34" charset="0"/>
            </a:rPr>
            <a:t>Útil</a:t>
          </a:r>
        </a:p>
      </dsp:txBody>
      <dsp:txXfrm>
        <a:off x="281021" y="4381336"/>
        <a:ext cx="2987940" cy="743144"/>
      </dsp:txXfrm>
    </dsp:sp>
    <dsp:sp modelId="{E011FF8C-A490-4837-A30D-AD9271EE99D2}">
      <dsp:nvSpPr>
        <dsp:cNvPr id="0" name=""/>
        <dsp:cNvSpPr/>
      </dsp:nvSpPr>
      <dsp:spPr>
        <a:xfrm>
          <a:off x="3814664" y="0"/>
          <a:ext cx="3547255" cy="5418667"/>
        </a:xfrm>
        <a:prstGeom prst="roundRect">
          <a:avLst>
            <a:gd name="adj" fmla="val 10000"/>
          </a:avLst>
        </a:prstGeom>
        <a:solidFill>
          <a:srgbClr val="F7EFEF"/>
        </a:solidFill>
        <a:ln>
          <a:noFill/>
        </a:ln>
        <a:effectLst/>
      </dsp:spPr>
      <dsp:style>
        <a:lnRef idx="0">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s-ES" sz="4000" b="1" kern="1200" dirty="0">
              <a:latin typeface="Verdana" panose="020B0604030504040204" pitchFamily="34" charset="0"/>
              <a:ea typeface="Verdana" panose="020B0604030504040204" pitchFamily="34" charset="0"/>
            </a:rPr>
            <a:t>  </a:t>
          </a:r>
          <a:r>
            <a:rPr lang="es-ES" sz="3600" b="1" kern="1200" dirty="0">
              <a:solidFill>
                <a:schemeClr val="bg2">
                  <a:lumMod val="50000"/>
                </a:schemeClr>
              </a:solidFill>
              <a:effectLst>
                <a:outerShdw blurRad="50800" dist="38100" dir="5400000" algn="ctr" rotWithShape="0">
                  <a:schemeClr val="tx1">
                    <a:alpha val="99000"/>
                  </a:schemeClr>
                </a:outerShdw>
              </a:effectLst>
              <a:latin typeface="Verdana" panose="020B0604030504040204" pitchFamily="34" charset="0"/>
              <a:ea typeface="Verdana" panose="020B0604030504040204" pitchFamily="34" charset="0"/>
            </a:rPr>
            <a:t>Accesible</a:t>
          </a:r>
          <a:endParaRPr lang="es-ES" sz="5000" b="1" kern="1200" dirty="0">
            <a:solidFill>
              <a:schemeClr val="bg2">
                <a:lumMod val="50000"/>
              </a:schemeClr>
            </a:solidFill>
            <a:effectLst>
              <a:outerShdw blurRad="50800" dist="38100" dir="5400000" algn="ctr" rotWithShape="0">
                <a:schemeClr val="tx1">
                  <a:alpha val="99000"/>
                </a:schemeClr>
              </a:outerShdw>
            </a:effectLst>
            <a:latin typeface="Verdana" panose="020B0604030504040204" pitchFamily="34" charset="0"/>
            <a:ea typeface="Verdana" panose="020B0604030504040204" pitchFamily="34" charset="0"/>
          </a:endParaRPr>
        </a:p>
      </dsp:txBody>
      <dsp:txXfrm>
        <a:off x="3814664" y="0"/>
        <a:ext cx="3547255" cy="1625600"/>
      </dsp:txXfrm>
    </dsp:sp>
    <dsp:sp modelId="{2465841A-9BDB-4F16-8E99-C129A304DAAD}">
      <dsp:nvSpPr>
        <dsp:cNvPr id="0" name=""/>
        <dsp:cNvSpPr/>
      </dsp:nvSpPr>
      <dsp:spPr>
        <a:xfrm>
          <a:off x="4169390" y="1625732"/>
          <a:ext cx="2837804" cy="789384"/>
        </a:xfrm>
        <a:prstGeom prst="roundRect">
          <a:avLst>
            <a:gd name="adj" fmla="val 10000"/>
          </a:avLst>
        </a:prstGeom>
        <a:solidFill>
          <a:schemeClr val="bg1"/>
        </a:solidFill>
        <a:ln w="25400" cap="flat" cmpd="sng" algn="ctr">
          <a:solidFill>
            <a:schemeClr val="bg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s-ES" sz="2300" kern="1200" dirty="0">
              <a:solidFill>
                <a:schemeClr val="tx1"/>
              </a:solidFill>
              <a:latin typeface="Verdana" panose="020B0604030504040204" pitchFamily="34" charset="0"/>
              <a:ea typeface="Verdana" panose="020B0604030504040204" pitchFamily="34" charset="0"/>
            </a:rPr>
            <a:t>Segura</a:t>
          </a:r>
        </a:p>
      </dsp:txBody>
      <dsp:txXfrm>
        <a:off x="4192510" y="1648852"/>
        <a:ext cx="2791564" cy="743144"/>
      </dsp:txXfrm>
    </dsp:sp>
    <dsp:sp modelId="{1D7C162F-BB5F-4E54-A2EB-93640205771E}">
      <dsp:nvSpPr>
        <dsp:cNvPr id="0" name=""/>
        <dsp:cNvSpPr/>
      </dsp:nvSpPr>
      <dsp:spPr>
        <a:xfrm>
          <a:off x="4169390" y="2536560"/>
          <a:ext cx="2837804" cy="789384"/>
        </a:xfrm>
        <a:prstGeom prst="roundRect">
          <a:avLst>
            <a:gd name="adj" fmla="val 10000"/>
          </a:avLst>
        </a:prstGeom>
        <a:solidFill>
          <a:schemeClr val="bg1"/>
        </a:solidFill>
        <a:ln w="25400" cap="flat" cmpd="sng" algn="ctr">
          <a:solidFill>
            <a:schemeClr val="bg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s-ES" sz="2300" kern="1200" dirty="0">
              <a:solidFill>
                <a:schemeClr val="tx1"/>
              </a:solidFill>
              <a:latin typeface="Verdana" panose="020B0604030504040204" pitchFamily="34" charset="0"/>
              <a:ea typeface="Verdana" panose="020B0604030504040204" pitchFamily="34" charset="0"/>
            </a:rPr>
            <a:t>Disponible</a:t>
          </a:r>
        </a:p>
      </dsp:txBody>
      <dsp:txXfrm>
        <a:off x="4192510" y="2559680"/>
        <a:ext cx="2791564" cy="743144"/>
      </dsp:txXfrm>
    </dsp:sp>
    <dsp:sp modelId="{1E6E1D76-28B7-443A-9CDE-D7940AB18165}">
      <dsp:nvSpPr>
        <dsp:cNvPr id="0" name=""/>
        <dsp:cNvSpPr/>
      </dsp:nvSpPr>
      <dsp:spPr>
        <a:xfrm>
          <a:off x="4169390" y="3447388"/>
          <a:ext cx="2837804" cy="789384"/>
        </a:xfrm>
        <a:prstGeom prst="roundRect">
          <a:avLst>
            <a:gd name="adj" fmla="val 10000"/>
          </a:avLst>
        </a:prstGeom>
        <a:solidFill>
          <a:schemeClr val="bg1"/>
        </a:solidFill>
        <a:ln w="25400" cap="flat" cmpd="sng" algn="ctr">
          <a:solidFill>
            <a:schemeClr val="bg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s-ES" sz="2300" kern="1200" dirty="0">
              <a:solidFill>
                <a:schemeClr val="tx1"/>
              </a:solidFill>
              <a:latin typeface="Verdana" panose="020B0604030504040204" pitchFamily="34" charset="0"/>
              <a:ea typeface="Verdana" panose="020B0604030504040204" pitchFamily="34" charset="0"/>
            </a:rPr>
            <a:t>Libre de barreras</a:t>
          </a:r>
        </a:p>
      </dsp:txBody>
      <dsp:txXfrm>
        <a:off x="4192510" y="3470508"/>
        <a:ext cx="2791564" cy="743144"/>
      </dsp:txXfrm>
    </dsp:sp>
    <dsp:sp modelId="{3FF6AB59-89BF-4133-B928-FB043A5C723C}">
      <dsp:nvSpPr>
        <dsp:cNvPr id="0" name=""/>
        <dsp:cNvSpPr/>
      </dsp:nvSpPr>
      <dsp:spPr>
        <a:xfrm>
          <a:off x="4169390" y="4358216"/>
          <a:ext cx="2837804" cy="789384"/>
        </a:xfrm>
        <a:prstGeom prst="roundRect">
          <a:avLst>
            <a:gd name="adj" fmla="val 10000"/>
          </a:avLst>
        </a:prstGeom>
        <a:solidFill>
          <a:schemeClr val="bg1"/>
        </a:solidFill>
        <a:ln w="25400" cap="flat" cmpd="sng" algn="ctr">
          <a:solidFill>
            <a:schemeClr val="bg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s-ES" sz="2300" kern="1200" dirty="0">
              <a:solidFill>
                <a:schemeClr val="tx1"/>
              </a:solidFill>
              <a:latin typeface="Verdana" panose="020B0604030504040204" pitchFamily="34" charset="0"/>
              <a:ea typeface="Verdana" panose="020B0604030504040204" pitchFamily="34" charset="0"/>
            </a:rPr>
            <a:t>Ubicua</a:t>
          </a:r>
        </a:p>
      </dsp:txBody>
      <dsp:txXfrm>
        <a:off x="4192510" y="4381336"/>
        <a:ext cx="2791564" cy="743144"/>
      </dsp:txXfrm>
    </dsp:sp>
    <dsp:sp modelId="{5B846F30-5CBC-40F9-BE57-6624C9039129}">
      <dsp:nvSpPr>
        <dsp:cNvPr id="0" name=""/>
        <dsp:cNvSpPr/>
      </dsp:nvSpPr>
      <dsp:spPr>
        <a:xfrm>
          <a:off x="7627964" y="0"/>
          <a:ext cx="3547255" cy="5418667"/>
        </a:xfrm>
        <a:prstGeom prst="roundRect">
          <a:avLst>
            <a:gd name="adj" fmla="val 10000"/>
          </a:avLst>
        </a:prstGeom>
        <a:solidFill>
          <a:srgbClr val="F7EFEF"/>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s-ES" sz="3600" b="1" kern="1200" dirty="0">
              <a:latin typeface="Verdana" panose="020B0604030504040204" pitchFamily="34" charset="0"/>
              <a:ea typeface="Verdana" panose="020B0604030504040204" pitchFamily="34" charset="0"/>
            </a:rPr>
            <a:t> </a:t>
          </a:r>
          <a:r>
            <a:rPr lang="es-ES" sz="3600" b="1" kern="1200" dirty="0">
              <a:solidFill>
                <a:schemeClr val="accent3">
                  <a:lumMod val="75000"/>
                </a:schemeClr>
              </a:solidFill>
              <a:effectLst>
                <a:outerShdw blurRad="50800" dist="50800" dir="2700000" sx="98000" sy="98000" algn="tl" rotWithShape="0">
                  <a:schemeClr val="tx1"/>
                </a:outerShdw>
              </a:effectLst>
              <a:latin typeface="Verdana" panose="020B0604030504040204" pitchFamily="34" charset="0"/>
              <a:ea typeface="Verdana" panose="020B0604030504040204" pitchFamily="34" charset="0"/>
            </a:rPr>
            <a:t>Oportuna</a:t>
          </a:r>
          <a:endParaRPr lang="es-ES" sz="5000" b="1" kern="1200" dirty="0">
            <a:solidFill>
              <a:schemeClr val="accent3">
                <a:lumMod val="75000"/>
              </a:schemeClr>
            </a:solidFill>
            <a:effectLst>
              <a:outerShdw blurRad="50800" dist="50800" dir="2700000" sx="98000" sy="98000" algn="tl" rotWithShape="0">
                <a:schemeClr val="tx1"/>
              </a:outerShdw>
            </a:effectLst>
            <a:latin typeface="Verdana" panose="020B0604030504040204" pitchFamily="34" charset="0"/>
            <a:ea typeface="Verdana" panose="020B0604030504040204" pitchFamily="34" charset="0"/>
          </a:endParaRPr>
        </a:p>
      </dsp:txBody>
      <dsp:txXfrm>
        <a:off x="7627964" y="0"/>
        <a:ext cx="3547255" cy="1625600"/>
      </dsp:txXfrm>
    </dsp:sp>
    <dsp:sp modelId="{74AF86C6-35ED-431B-B27A-312FA6676C3B}">
      <dsp:nvSpPr>
        <dsp:cNvPr id="0" name=""/>
        <dsp:cNvSpPr/>
      </dsp:nvSpPr>
      <dsp:spPr>
        <a:xfrm>
          <a:off x="7779730" y="1625732"/>
          <a:ext cx="3243724" cy="789384"/>
        </a:xfrm>
        <a:prstGeom prst="roundRect">
          <a:avLst>
            <a:gd name="adj" fmla="val 10000"/>
          </a:avLst>
        </a:prstGeom>
        <a:solidFill>
          <a:schemeClr val="bg1"/>
        </a:solidFill>
        <a:ln w="25400" cap="flat"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s-ES" sz="2300" kern="1200" dirty="0">
              <a:solidFill>
                <a:schemeClr val="tx1"/>
              </a:solidFill>
              <a:latin typeface="Verdana" panose="020B0604030504040204" pitchFamily="34" charset="0"/>
              <a:ea typeface="Verdana" panose="020B0604030504040204" pitchFamily="34" charset="0"/>
            </a:rPr>
            <a:t>Tiempo de respuesta</a:t>
          </a:r>
        </a:p>
      </dsp:txBody>
      <dsp:txXfrm>
        <a:off x="7802850" y="1648852"/>
        <a:ext cx="3197484" cy="743144"/>
      </dsp:txXfrm>
    </dsp:sp>
    <dsp:sp modelId="{51A11BDA-539D-4E59-A3B1-1F96FFDFDA5F}">
      <dsp:nvSpPr>
        <dsp:cNvPr id="0" name=""/>
        <dsp:cNvSpPr/>
      </dsp:nvSpPr>
      <dsp:spPr>
        <a:xfrm>
          <a:off x="7781589" y="2536560"/>
          <a:ext cx="3240006" cy="789384"/>
        </a:xfrm>
        <a:prstGeom prst="roundRect">
          <a:avLst>
            <a:gd name="adj" fmla="val 10000"/>
          </a:avLst>
        </a:prstGeom>
        <a:solidFill>
          <a:schemeClr val="bg1"/>
        </a:solidFill>
        <a:ln w="25400" cap="flat"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s-ES" sz="2300" kern="1200" dirty="0">
              <a:solidFill>
                <a:schemeClr val="tx1"/>
              </a:solidFill>
              <a:latin typeface="Verdana" panose="020B0604030504040204" pitchFamily="34" charset="0"/>
              <a:ea typeface="Verdana" panose="020B0604030504040204" pitchFamily="34" charset="0"/>
            </a:rPr>
            <a:t>Actualizada</a:t>
          </a:r>
        </a:p>
      </dsp:txBody>
      <dsp:txXfrm>
        <a:off x="7804709" y="2559680"/>
        <a:ext cx="3193766" cy="743144"/>
      </dsp:txXfrm>
    </dsp:sp>
    <dsp:sp modelId="{D49CF7F6-E165-464E-ACB8-492E1C7F2A2D}">
      <dsp:nvSpPr>
        <dsp:cNvPr id="0" name=""/>
        <dsp:cNvSpPr/>
      </dsp:nvSpPr>
      <dsp:spPr>
        <a:xfrm>
          <a:off x="7781589" y="3447388"/>
          <a:ext cx="3240006" cy="789384"/>
        </a:xfrm>
        <a:prstGeom prst="roundRect">
          <a:avLst>
            <a:gd name="adj" fmla="val 10000"/>
          </a:avLst>
        </a:prstGeom>
        <a:solidFill>
          <a:schemeClr val="bg1"/>
        </a:solidFill>
        <a:ln w="25400" cap="flat"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s-ES" sz="2300" kern="1200" dirty="0">
              <a:solidFill>
                <a:schemeClr val="tx1"/>
              </a:solidFill>
              <a:latin typeface="Verdana" panose="020B0604030504040204" pitchFamily="34" charset="0"/>
              <a:ea typeface="Verdana" panose="020B0604030504040204" pitchFamily="34" charset="0"/>
            </a:rPr>
            <a:t>Fluida</a:t>
          </a:r>
        </a:p>
      </dsp:txBody>
      <dsp:txXfrm>
        <a:off x="7804709" y="3470508"/>
        <a:ext cx="3193766" cy="743144"/>
      </dsp:txXfrm>
    </dsp:sp>
    <dsp:sp modelId="{9E49B748-7C14-4B3C-894A-40A3E8DBD7D1}">
      <dsp:nvSpPr>
        <dsp:cNvPr id="0" name=""/>
        <dsp:cNvSpPr/>
      </dsp:nvSpPr>
      <dsp:spPr>
        <a:xfrm>
          <a:off x="7781589" y="4358216"/>
          <a:ext cx="3240006" cy="789384"/>
        </a:xfrm>
        <a:prstGeom prst="roundRect">
          <a:avLst>
            <a:gd name="adj" fmla="val 10000"/>
          </a:avLst>
        </a:prstGeom>
        <a:solidFill>
          <a:schemeClr val="bg1"/>
        </a:solidFill>
        <a:ln w="25400" cap="flat"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s-ES" sz="2300" kern="1200" dirty="0">
              <a:solidFill>
                <a:schemeClr val="tx1"/>
              </a:solidFill>
              <a:latin typeface="Verdana" panose="020B0604030504040204" pitchFamily="34" charset="0"/>
              <a:ea typeface="Verdana" panose="020B0604030504040204" pitchFamily="34" charset="0"/>
            </a:rPr>
            <a:t>Confiable</a:t>
          </a:r>
        </a:p>
      </dsp:txBody>
      <dsp:txXfrm>
        <a:off x="7804709" y="4381336"/>
        <a:ext cx="3193766" cy="74314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375047" y="8530803"/>
            <a:ext cx="6107906" cy="525670"/>
          </a:xfrm>
          <a:prstGeom prst="rect">
            <a:avLst/>
          </a:prstGeom>
        </p:spPr>
        <p:txBody>
          <a:bodyPr vert="horz" lIns="91440" tIns="45720" rIns="91440" bIns="45720" rtlCol="0"/>
          <a:lstStyle>
            <a:lvl1pPr algn="l">
              <a:defRPr sz="1200"/>
            </a:lvl1pPr>
          </a:lstStyle>
          <a:p>
            <a:pPr algn="ctr"/>
            <a:r>
              <a:rPr lang="es-ES" dirty="0">
                <a:solidFill>
                  <a:schemeClr val="accent2">
                    <a:lumMod val="60000"/>
                    <a:lumOff val="40000"/>
                  </a:schemeClr>
                </a:solidFill>
                <a:latin typeface="Segoe UI" panose="020B0502040204020203" pitchFamily="34" charset="0"/>
                <a:cs typeface="Segoe UI" panose="020B0502040204020203" pitchFamily="34" charset="0"/>
              </a:rPr>
              <a:t>Tema 1. Pensamiento Sistémico. Enfoques. Sistemas de Información. El rol del CIO.</a:t>
            </a:r>
          </a:p>
        </p:txBody>
      </p:sp>
      <p:sp>
        <p:nvSpPr>
          <p:cNvPr id="6" name="Rectangle 7">
            <a:extLst>
              <a:ext uri="{FF2B5EF4-FFF2-40B4-BE49-F238E27FC236}">
                <a16:creationId xmlns:a16="http://schemas.microsoft.com/office/drawing/2014/main" id="{BF6417F6-6A7F-4F89-938C-207FDC7DE294}"/>
              </a:ext>
            </a:extLst>
          </p:cNvPr>
          <p:cNvSpPr/>
          <p:nvPr/>
        </p:nvSpPr>
        <p:spPr>
          <a:xfrm rot="16200000">
            <a:off x="-3503261" y="4616606"/>
            <a:ext cx="7354961" cy="276999"/>
          </a:xfrm>
          <a:prstGeom prst="rect">
            <a:avLst/>
          </a:prstGeom>
          <a:noFill/>
        </p:spPr>
        <p:txBody>
          <a:bodyPr wrap="square">
            <a:spAutoFit/>
          </a:bodyPr>
          <a:lstStyle/>
          <a:p>
            <a:pPr algn="r"/>
            <a:r>
              <a:rPr lang="es-ES" sz="1200" spc="600" dirty="0">
                <a:solidFill>
                  <a:schemeClr val="tx1">
                    <a:lumMod val="50000"/>
                    <a:lumOff val="50000"/>
                  </a:schemeClr>
                </a:solidFill>
                <a:latin typeface="Consolas" panose="020B0609020204030204" pitchFamily="49" charset="0"/>
                <a:ea typeface="Verdana" panose="020B0604030504040204" pitchFamily="34" charset="0"/>
              </a:rPr>
              <a:t>21865 - Sistemas de Información   2020-2021</a:t>
            </a:r>
          </a:p>
        </p:txBody>
      </p:sp>
      <p:pic>
        <p:nvPicPr>
          <p:cNvPr id="7" name="Imagen 9">
            <a:extLst>
              <a:ext uri="{FF2B5EF4-FFF2-40B4-BE49-F238E27FC236}">
                <a16:creationId xmlns:a16="http://schemas.microsoft.com/office/drawing/2014/main" id="{6D1718C4-DF25-4B50-966F-264B517F9703}"/>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12720" y="87527"/>
            <a:ext cx="1871661" cy="623887"/>
          </a:xfrm>
          <a:prstGeom prst="rect">
            <a:avLst/>
          </a:prstGeom>
        </p:spPr>
      </p:pic>
      <p:pic>
        <p:nvPicPr>
          <p:cNvPr id="9" name="Imagen 8">
            <a:extLst>
              <a:ext uri="{FF2B5EF4-FFF2-40B4-BE49-F238E27FC236}">
                <a16:creationId xmlns:a16="http://schemas.microsoft.com/office/drawing/2014/main" id="{9B43A7C3-0E8B-4E64-B138-714E7D8864A6}"/>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53792"/>
          <a:stretch/>
        </p:blipFill>
        <p:spPr>
          <a:xfrm>
            <a:off x="4611292" y="10281"/>
            <a:ext cx="1871661" cy="701133"/>
          </a:xfrm>
          <a:prstGeom prst="rect">
            <a:avLst/>
          </a:prstGeom>
        </p:spPr>
      </p:pic>
    </p:spTree>
    <p:extLst>
      <p:ext uri="{BB962C8B-B14F-4D97-AF65-F5344CB8AC3E}">
        <p14:creationId xmlns:p14="http://schemas.microsoft.com/office/powerpoint/2010/main" val="5082936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13A51D-1BE8-47ED-9235-3012941226EB}" type="datetimeFigureOut">
              <a:rPr lang="en-US" smtClean="0"/>
              <a:t>1/29/2022</a:t>
            </a:fld>
            <a:endParaRPr lang="en-US"/>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97B52CF-AD2E-41F9-88D6-F9D551D9872B}" type="slidenum">
              <a:rPr lang="en-US" smtClean="0"/>
              <a:t>‹Nº›</a:t>
            </a:fld>
            <a:endParaRPr lang="en-US"/>
          </a:p>
        </p:txBody>
      </p:sp>
    </p:spTree>
    <p:extLst>
      <p:ext uri="{BB962C8B-B14F-4D97-AF65-F5344CB8AC3E}">
        <p14:creationId xmlns:p14="http://schemas.microsoft.com/office/powerpoint/2010/main" val="2314841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youtube.com/watch?v=C7hM3AryOF4"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a:t>Comenzamos con unos conceptos básicos</a:t>
            </a:r>
          </a:p>
          <a:p>
            <a:r>
              <a:rPr lang="es-ES" sz="1200" dirty="0"/>
              <a:t>Nos pondremos el sombrero del pensamiento sistémico para la asignatura.</a:t>
            </a:r>
          </a:p>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1</a:t>
            </a:fld>
            <a:endParaRPr lang="en-US"/>
          </a:p>
        </p:txBody>
      </p:sp>
    </p:spTree>
    <p:extLst>
      <p:ext uri="{BB962C8B-B14F-4D97-AF65-F5344CB8AC3E}">
        <p14:creationId xmlns:p14="http://schemas.microsoft.com/office/powerpoint/2010/main" val="1097166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En el caso de la Frontera, para daros un ejemplo adicional, y siguiendo con el Sistema Solar, se ha observado que tiene forma de una burbuja llamada heliosfera cuyo borde exterior que se llama </a:t>
            </a:r>
            <a:r>
              <a:rPr lang="es-ES" dirty="0" err="1"/>
              <a:t>heliopausa</a:t>
            </a:r>
            <a:r>
              <a:rPr lang="es-ES" sz="1200" dirty="0"/>
              <a:t> es la frontera invisible del Sistema Solar. </a:t>
            </a:r>
          </a:p>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11</a:t>
            </a:fld>
            <a:endParaRPr lang="en-US"/>
          </a:p>
        </p:txBody>
      </p:sp>
    </p:spTree>
    <p:extLst>
      <p:ext uri="{BB962C8B-B14F-4D97-AF65-F5344CB8AC3E}">
        <p14:creationId xmlns:p14="http://schemas.microsoft.com/office/powerpoint/2010/main" val="3207038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a:t>Las relaciones son la forma en la cual los elementos de un Sistema interactúan entre sí y con el entorno al cual pertenecen.</a:t>
            </a:r>
          </a:p>
          <a:p>
            <a:endParaRPr lang="es-ES" sz="1200" dirty="0"/>
          </a:p>
          <a:p>
            <a:r>
              <a:rPr lang="es-ES" sz="1200" dirty="0"/>
              <a:t>Continuando con el ejemplo del Sistema Solar, y simplificando, podemos decir por ejemplo, que tiene  </a:t>
            </a:r>
            <a:r>
              <a:rPr lang="es-ES" sz="1200" dirty="0" err="1"/>
              <a:t>tiene</a:t>
            </a:r>
            <a:r>
              <a:rPr lang="es-ES" sz="1200" dirty="0"/>
              <a:t> una forma elíptica, que los planetas gravitan alrededor del Sol, que emite la gravedad que mantiene unido el Sistema y que los satélites alrededor de los planetas entre otras cosas. Esta sería su estructura.</a:t>
            </a:r>
          </a:p>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12</a:t>
            </a:fld>
            <a:endParaRPr lang="en-US"/>
          </a:p>
        </p:txBody>
      </p:sp>
    </p:spTree>
    <p:extLst>
      <p:ext uri="{BB962C8B-B14F-4D97-AF65-F5344CB8AC3E}">
        <p14:creationId xmlns:p14="http://schemas.microsoft.com/office/powerpoint/2010/main" val="4118637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En referencia a la </a:t>
            </a:r>
            <a:r>
              <a:rPr lang="es-ES" sz="1200" dirty="0" err="1"/>
              <a:t>hiperestructura</a:t>
            </a:r>
            <a:r>
              <a:rPr lang="es-ES" sz="1200" dirty="0"/>
              <a:t> del sistema solar, el Sol es una de las 300.000 millones de estrellas que giran alrededor del centro de la Vía Láctea en una órbita casi circular.</a:t>
            </a:r>
          </a:p>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13</a:t>
            </a:fld>
            <a:endParaRPr lang="en-US"/>
          </a:p>
        </p:txBody>
      </p:sp>
    </p:spTree>
    <p:extLst>
      <p:ext uri="{BB962C8B-B14F-4D97-AF65-F5344CB8AC3E}">
        <p14:creationId xmlns:p14="http://schemas.microsoft.com/office/powerpoint/2010/main" val="247527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En el caso del Sistema solar, su objetivo es aprovechar la energía radiada por el Sol como fuente de energía de la vida, al menos en la Tierra.</a:t>
            </a:r>
          </a:p>
          <a:p>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Si a un sistema se le saca (o se le agrega) una parte, no puede esperarse que siga funcionando igual; pero, a raíz de la sinergia,</a:t>
            </a:r>
          </a:p>
          <a:p>
            <a:r>
              <a:rPr lang="es-ES" sz="1200" b="0" i="0" u="none" strike="noStrike" kern="1200" baseline="0" dirty="0">
                <a:solidFill>
                  <a:schemeClr val="tx1"/>
                </a:solidFill>
                <a:latin typeface="+mn-lt"/>
                <a:ea typeface="+mn-ea"/>
                <a:cs typeface="+mn-cs"/>
              </a:rPr>
              <a:t>ni siquiera puede esperarse que funcione “igual, menos (o más) la proporción de esa parte”. Un claro ejemplo, en este sentido, es el</a:t>
            </a:r>
          </a:p>
          <a:p>
            <a:r>
              <a:rPr lang="es-ES" sz="1200" b="0" i="0" u="none" strike="noStrike" kern="1200" baseline="0" dirty="0">
                <a:solidFill>
                  <a:schemeClr val="tx1"/>
                </a:solidFill>
                <a:latin typeface="+mn-lt"/>
                <a:ea typeface="+mn-ea"/>
                <a:cs typeface="+mn-cs"/>
              </a:rPr>
              <a:t>de la combinación de dos medicamentos, cuyo resultado, al ingerirlos, puede ser muy distinto a la simple suma de sus efectos</a:t>
            </a:r>
          </a:p>
          <a:p>
            <a:r>
              <a:rPr lang="es-ES" sz="1200" b="0" i="0" u="none" strike="noStrike" kern="1200" baseline="0" dirty="0">
                <a:solidFill>
                  <a:schemeClr val="tx1"/>
                </a:solidFill>
                <a:latin typeface="+mn-lt"/>
                <a:ea typeface="+mn-ea"/>
                <a:cs typeface="+mn-cs"/>
              </a:rPr>
              <a:t>separados.</a:t>
            </a:r>
            <a:endParaRPr lang="es-ES" dirty="0"/>
          </a:p>
        </p:txBody>
      </p:sp>
      <p:sp>
        <p:nvSpPr>
          <p:cNvPr id="4" name="Marcador de número de diapositiva 3"/>
          <p:cNvSpPr>
            <a:spLocks noGrp="1"/>
          </p:cNvSpPr>
          <p:nvPr>
            <p:ph type="sldNum" sz="quarter" idx="10"/>
          </p:nvPr>
        </p:nvSpPr>
        <p:spPr/>
        <p:txBody>
          <a:bodyPr/>
          <a:lstStyle/>
          <a:p>
            <a:fld id="{797B52CF-AD2E-41F9-88D6-F9D551D9872B}" type="slidenum">
              <a:rPr lang="en-US" smtClean="0"/>
              <a:t>14</a:t>
            </a:fld>
            <a:endParaRPr lang="en-US"/>
          </a:p>
        </p:txBody>
      </p:sp>
    </p:spTree>
    <p:extLst>
      <p:ext uri="{BB962C8B-B14F-4D97-AF65-F5344CB8AC3E}">
        <p14:creationId xmlns:p14="http://schemas.microsoft.com/office/powerpoint/2010/main" val="3646185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Por último, los sistemas pueden ser modelados, usualmente como una red, ya que esto permite representar sus interacciones. En el caso del sistema solar representamos al sol en medio, y a los planetas con sus órbitas alrededor del mismo.</a:t>
            </a:r>
          </a:p>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15</a:t>
            </a:fld>
            <a:endParaRPr lang="en-US"/>
          </a:p>
        </p:txBody>
      </p:sp>
    </p:spTree>
    <p:extLst>
      <p:ext uri="{BB962C8B-B14F-4D97-AF65-F5344CB8AC3E}">
        <p14:creationId xmlns:p14="http://schemas.microsoft.com/office/powerpoint/2010/main" val="4032622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a:t>Os dejo un </a:t>
            </a:r>
            <a:r>
              <a:rPr lang="es-ES" sz="1200" dirty="0" err="1"/>
              <a:t>pdf</a:t>
            </a:r>
            <a:r>
              <a:rPr lang="es-ES" sz="1200" dirty="0"/>
              <a:t> del presente video donde están planteados dos ejercicios. </a:t>
            </a:r>
          </a:p>
          <a:p>
            <a:endParaRPr lang="es-ES" sz="1200" dirty="0"/>
          </a:p>
          <a:p>
            <a:r>
              <a:rPr lang="es-ES" sz="1200" dirty="0"/>
              <a:t>El primero, es éste. Representar a la Empresa como un Sistema. </a:t>
            </a:r>
          </a:p>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16</a:t>
            </a:fld>
            <a:endParaRPr lang="en-US"/>
          </a:p>
        </p:txBody>
      </p:sp>
    </p:spTree>
    <p:extLst>
      <p:ext uri="{BB962C8B-B14F-4D97-AF65-F5344CB8AC3E}">
        <p14:creationId xmlns:p14="http://schemas.microsoft.com/office/powerpoint/2010/main" val="2244966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Pasemos ahora al Enfoque Funcional con la teoría Cibernética</a:t>
            </a:r>
          </a:p>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17</a:t>
            </a:fld>
            <a:endParaRPr lang="en-US"/>
          </a:p>
        </p:txBody>
      </p:sp>
    </p:spTree>
    <p:extLst>
      <p:ext uri="{BB962C8B-B14F-4D97-AF65-F5344CB8AC3E}">
        <p14:creationId xmlns:p14="http://schemas.microsoft.com/office/powerpoint/2010/main" val="476786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hlinkClick r:id="rId3"/>
              </a:rPr>
              <a:t>https://www.youtube.com/watch?v=C7hM3AryOF4</a:t>
            </a:r>
            <a:r>
              <a:rPr lang="es-E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r>
              <a:rPr lang="es-ES" sz="1200" dirty="0" err="1"/>
              <a:t>Nobert</a:t>
            </a:r>
            <a:r>
              <a:rPr lang="es-ES" sz="1200" dirty="0"/>
              <a:t> Wiener consideraba que existía una similitud en el comportamiento, tanto de las máquinas como de los organismos vivos, en términos de cómo se efectuaba la comunicación entre sus componentes, y esto sucedía a pesar de la inmensa diferencia que existía entre ellos. </a:t>
            </a:r>
          </a:p>
          <a:p>
            <a:endParaRPr lang="es-ES" sz="1200" dirty="0"/>
          </a:p>
          <a:p>
            <a:r>
              <a:rPr lang="es-ES" sz="1200" dirty="0"/>
              <a:t>Tomó como ejemplo el proceso de los animales de sangre caliente para mantener su temperatura corporal, mediante reguladores biológicos que la ajustaban según el ambiente externo (clima).</a:t>
            </a:r>
          </a:p>
          <a:p>
            <a:endParaRPr lang="es-ES" sz="1200" dirty="0"/>
          </a:p>
          <a:p>
            <a:r>
              <a:rPr lang="es-ES" sz="1200" dirty="0"/>
              <a:t>Wiener dedujo, que este mecanismo de captar la información del exterior y responder en consecuencia, se podía traducir en un modelo de procesamiento de información. </a:t>
            </a:r>
          </a:p>
          <a:p>
            <a:endParaRPr lang="es-ES" sz="1200" dirty="0"/>
          </a:p>
          <a:p>
            <a:r>
              <a:rPr lang="es-ES" sz="1200" dirty="0"/>
              <a:t>Nacía así la cibernética, que analiza los procesos similares que se dan entre los seres vivos y las máquinas, en términos del control de información y comunicaciones.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endParaRPr lang="es-ES" sz="1200" b="0" i="0" kern="1200" dirty="0">
              <a:solidFill>
                <a:schemeClr val="tx1"/>
              </a:solidFill>
              <a:effectLst/>
              <a:latin typeface="+mn-lt"/>
              <a:ea typeface="+mn-ea"/>
              <a:cs typeface="+mn-cs"/>
            </a:endParaRPr>
          </a:p>
          <a:p>
            <a:br>
              <a:rPr lang="es-ES" dirty="0"/>
            </a:br>
            <a:endParaRPr lang="es-ES"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797B52CF-AD2E-41F9-88D6-F9D551D9872B}" type="slidenum">
              <a:rPr lang="en-US" smtClean="0"/>
              <a:t>18</a:t>
            </a:fld>
            <a:endParaRPr lang="en-US"/>
          </a:p>
        </p:txBody>
      </p:sp>
    </p:spTree>
    <p:extLst>
      <p:ext uri="{BB962C8B-B14F-4D97-AF65-F5344CB8AC3E}">
        <p14:creationId xmlns:p14="http://schemas.microsoft.com/office/powerpoint/2010/main" val="374904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a:t>El postulado principal de la cibernética es que todo fenómeno en el universo es consecuencia de los procesos de comunicación el cual alcanza a todos los elementos y variables que lo componen al sistema universal y a sus subsistemas.</a:t>
            </a:r>
          </a:p>
          <a:p>
            <a:endParaRPr lang="es-ES" sz="1200" dirty="0"/>
          </a:p>
          <a:p>
            <a:r>
              <a:rPr lang="es-ES" sz="1200" dirty="0"/>
              <a:t>Además de este postulado, la cibernética establece dos propiedades importantes de los sistemas.</a:t>
            </a:r>
          </a:p>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19</a:t>
            </a:fld>
            <a:endParaRPr lang="en-US"/>
          </a:p>
        </p:txBody>
      </p:sp>
    </p:spTree>
    <p:extLst>
      <p:ext uri="{BB962C8B-B14F-4D97-AF65-F5344CB8AC3E}">
        <p14:creationId xmlns:p14="http://schemas.microsoft.com/office/powerpoint/2010/main" val="2694881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20</a:t>
            </a:fld>
            <a:endParaRPr lang="en-US"/>
          </a:p>
        </p:txBody>
      </p:sp>
    </p:spTree>
    <p:extLst>
      <p:ext uri="{BB962C8B-B14F-4D97-AF65-F5344CB8AC3E}">
        <p14:creationId xmlns:p14="http://schemas.microsoft.com/office/powerpoint/2010/main" val="1492818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a:t>Para comenzar la asignatura veremos las dos vertientes del Pensamiento Sistémico (Teoría de Sistemas y Cibernética)</a:t>
            </a:r>
          </a:p>
          <a:p>
            <a:r>
              <a:rPr lang="es-ES" sz="1200" dirty="0"/>
              <a:t>Luego analizaremos a los Sistemas de Información como un Subsistema de la Empresa a la luz de estas teorías</a:t>
            </a:r>
          </a:p>
          <a:p>
            <a:r>
              <a:rPr lang="es-ES" sz="1200" dirty="0"/>
              <a:t>Y finalmente, hablaremos del ROL del CIO en la empresa, Rol que deberéis jugar en el desarrollo de las actividades.</a:t>
            </a:r>
          </a:p>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2</a:t>
            </a:fld>
            <a:endParaRPr lang="en-US"/>
          </a:p>
        </p:txBody>
      </p:sp>
    </p:spTree>
    <p:extLst>
      <p:ext uri="{BB962C8B-B14F-4D97-AF65-F5344CB8AC3E}">
        <p14:creationId xmlns:p14="http://schemas.microsoft.com/office/powerpoint/2010/main" val="2003846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a:t>Es decir, que si un sistema permanece cerrado, tiende a la entropía y se va adaptando sin darse cuenta.</a:t>
            </a:r>
          </a:p>
          <a:p>
            <a:endParaRPr lang="es-ES" sz="1200" dirty="0"/>
          </a:p>
          <a:p>
            <a:r>
              <a:rPr lang="es-ES" sz="1200" dirty="0"/>
              <a:t>Acá tenemos tres ejemplos, seguramente ya estudiados previamente por vosotros en otras asignaturas.</a:t>
            </a:r>
          </a:p>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21</a:t>
            </a:fld>
            <a:endParaRPr lang="en-US"/>
          </a:p>
        </p:txBody>
      </p:sp>
    </p:spTree>
    <p:extLst>
      <p:ext uri="{BB962C8B-B14F-4D97-AF65-F5344CB8AC3E}">
        <p14:creationId xmlns:p14="http://schemas.microsoft.com/office/powerpoint/2010/main" val="2517446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Si retomamos el concepto de Cibernética, según el cual ésta es la ciencia de la comunicación y control en los sistemas, se define control,  como la regulación de la entropía.</a:t>
            </a:r>
          </a:p>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22</a:t>
            </a:fld>
            <a:endParaRPr lang="en-US"/>
          </a:p>
        </p:txBody>
      </p:sp>
    </p:spTree>
    <p:extLst>
      <p:ext uri="{BB962C8B-B14F-4D97-AF65-F5344CB8AC3E}">
        <p14:creationId xmlns:p14="http://schemas.microsoft.com/office/powerpoint/2010/main" val="2723154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http://www.scielo.org.co/scielo.php?script=sci_arttext&amp;pid=S0120-48232007000100007</a:t>
            </a:r>
          </a:p>
          <a:p>
            <a:endParaRPr lang="es-ES" dirty="0"/>
          </a:p>
          <a:p>
            <a:r>
              <a:rPr lang="es-ES" sz="1200" dirty="0"/>
              <a:t>Y la forma de regular o controlar este alcance caótico de la entropía, es  recurrir a la comunicación.</a:t>
            </a:r>
          </a:p>
          <a:p>
            <a:endParaRPr lang="es-ES" sz="1200" dirty="0"/>
          </a:p>
          <a:p>
            <a:r>
              <a:rPr lang="es-ES" sz="1200" dirty="0"/>
              <a:t>Es decir, para poder controlar la entropía, se necesita de la comunicación y la información debe circular sin trabas. </a:t>
            </a:r>
          </a:p>
          <a:p>
            <a:endParaRPr lang="es-ES" sz="1200" dirty="0"/>
          </a:p>
          <a:p>
            <a:r>
              <a:rPr lang="es-ES" sz="1200" dirty="0"/>
              <a:t>La comunicación se define como </a:t>
            </a:r>
            <a:r>
              <a:rPr lang="es-ES" sz="1200" i="1" dirty="0"/>
              <a:t>intercambios de información</a:t>
            </a:r>
            <a:r>
              <a:rPr lang="es-ES" sz="1200" dirty="0"/>
              <a:t> con el entorno y es considerada un subsistema en el sentido que posee entradas (mensajes), memoria (el proceso de análisis del mensaje a través de factores como la experiencia y el conocimiento previo) y salida (el efecto o consecuencia de este análisis en el mundo exterior). </a:t>
            </a:r>
          </a:p>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23</a:t>
            </a:fld>
            <a:endParaRPr lang="en-US"/>
          </a:p>
        </p:txBody>
      </p:sp>
    </p:spTree>
    <p:extLst>
      <p:ext uri="{BB962C8B-B14F-4D97-AF65-F5344CB8AC3E}">
        <p14:creationId xmlns:p14="http://schemas.microsoft.com/office/powerpoint/2010/main" val="361686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La adaptación y la anticipación nos permiten enfrentar a la dinámica del entorno de un sistema de manera activa.</a:t>
            </a:r>
          </a:p>
          <a:p>
            <a:endParaRPr lang="es-ES" dirty="0"/>
          </a:p>
          <a:p>
            <a:pPr>
              <a:spcAft>
                <a:spcPts val="600"/>
              </a:spcAft>
            </a:pPr>
            <a:r>
              <a:rPr lang="es-ES" sz="1200" dirty="0"/>
              <a:t>Cómo controlamos a un sistema a través de la comunicación:</a:t>
            </a:r>
          </a:p>
          <a:p>
            <a:pPr>
              <a:spcAft>
                <a:spcPts val="600"/>
              </a:spcAft>
            </a:pPr>
            <a:r>
              <a:rPr lang="es-ES" sz="1200" dirty="0"/>
              <a:t>Una de las características de la </a:t>
            </a:r>
            <a:r>
              <a:rPr lang="es-ES" sz="1200" b="1" dirty="0"/>
              <a:t>organización</a:t>
            </a:r>
            <a:r>
              <a:rPr lang="es-ES" sz="1200" dirty="0"/>
              <a:t>  (en el sentido cibernético del término) es que </a:t>
            </a:r>
            <a:r>
              <a:rPr lang="es-ES" sz="1600" b="1" dirty="0"/>
              <a:t>en</a:t>
            </a:r>
            <a:r>
              <a:rPr lang="es-ES" sz="1200" dirty="0"/>
              <a:t> el proceso de comunicación puede hacer retroalimentación, proceso que después será fundamental en la </a:t>
            </a:r>
            <a:r>
              <a:rPr lang="es-ES" sz="1200" b="1" dirty="0"/>
              <a:t>autoorganización</a:t>
            </a:r>
            <a:r>
              <a:rPr lang="es-ES" sz="1200" dirty="0"/>
              <a:t>. Más adelante surge el concepto de </a:t>
            </a:r>
            <a:r>
              <a:rPr lang="es-ES" sz="1200" i="1" dirty="0" err="1"/>
              <a:t>prealimentación</a:t>
            </a:r>
            <a:r>
              <a:rPr lang="es-ES" sz="1200" dirty="0"/>
              <a:t>, que aparece una vez el sistema se ha estudiado a si mismo,</a:t>
            </a:r>
          </a:p>
          <a:p>
            <a:pPr>
              <a:spcAft>
                <a:spcPts val="600"/>
              </a:spcAft>
            </a:pPr>
            <a:r>
              <a:rPr lang="es-ES" sz="1200" dirty="0"/>
              <a:t>La retroalimentación consiste en ajustar conductas futuras a hechos pasados. </a:t>
            </a:r>
          </a:p>
          <a:p>
            <a:pPr>
              <a:spcAft>
                <a:spcPts val="600"/>
              </a:spcAft>
            </a:pPr>
            <a:r>
              <a:rPr lang="es-ES" sz="1200" dirty="0"/>
              <a:t>No sólo permite regular comportamientos específicos, sino también permite desarrollar planes.</a:t>
            </a:r>
          </a:p>
          <a:p>
            <a:pPr>
              <a:spcAft>
                <a:spcPts val="600"/>
              </a:spcAft>
            </a:pPr>
            <a:r>
              <a:rPr lang="es-ES" sz="1200" dirty="0"/>
              <a:t>La cibernética parte del postulado de que la superación del desorden o entropía, procede de la información y a consecuencia de esto el </a:t>
            </a:r>
            <a:r>
              <a:rPr lang="es-ES" sz="1200" i="1" dirty="0"/>
              <a:t>feedback</a:t>
            </a:r>
            <a:r>
              <a:rPr lang="es-ES" sz="1200" dirty="0"/>
              <a:t> implica la capacidad de un sistema para </a:t>
            </a:r>
            <a:r>
              <a:rPr lang="es-ES" sz="1200" dirty="0" err="1"/>
              <a:t>autoregular</a:t>
            </a:r>
            <a:r>
              <a:rPr lang="es-ES" sz="1200" dirty="0"/>
              <a:t> su intercambio con el entorno, a base de procesar información.</a:t>
            </a:r>
          </a:p>
          <a:p>
            <a:pPr>
              <a:spcAft>
                <a:spcPts val="600"/>
              </a:spcAft>
            </a:pPr>
            <a:r>
              <a:rPr lang="es-ES" sz="1200" dirty="0"/>
              <a:t>Wiener defiende que los sistemas solo pueden cambiar y evolucionar, </a:t>
            </a:r>
          </a:p>
          <a:p>
            <a:pPr>
              <a:spcAft>
                <a:spcPts val="600"/>
              </a:spcAft>
            </a:pPr>
            <a:r>
              <a:rPr lang="es-ES" sz="1200" dirty="0"/>
              <a:t>a través de la información que obtienen de su entorno.</a:t>
            </a:r>
          </a:p>
          <a:p>
            <a:pPr>
              <a:spcAft>
                <a:spcPts val="600"/>
              </a:spcAft>
            </a:pPr>
            <a:endParaRPr lang="es-ES" sz="1200" dirty="0"/>
          </a:p>
          <a:p>
            <a:pPr marL="0" marR="0" lvl="0" indent="0" algn="l" defTabSz="914400" rtl="0" eaLnBrk="1" fontAlgn="auto" latinLnBrk="0" hangingPunct="1">
              <a:lnSpc>
                <a:spcPct val="100000"/>
              </a:lnSpc>
              <a:spcBef>
                <a:spcPts val="0"/>
              </a:spcBef>
              <a:spcAft>
                <a:spcPts val="600"/>
              </a:spcAft>
              <a:buClrTx/>
              <a:buSzTx/>
              <a:buFontTx/>
              <a:buNone/>
              <a:tabLst/>
              <a:defRPr/>
            </a:pPr>
            <a:r>
              <a:rPr lang="es-ES" sz="1200" dirty="0"/>
              <a:t>Hablando de </a:t>
            </a:r>
            <a:r>
              <a:rPr lang="es-ES" sz="1200" dirty="0" err="1"/>
              <a:t>prealimentación</a:t>
            </a:r>
            <a:r>
              <a:rPr lang="es-ES" sz="1200" dirty="0"/>
              <a:t>, otro ejemplo, sería que yo les dé orientaciones sobre los puntos más importantes a estudiar, o cómo abordar un problema antes de realizar un examen, o hacer un ejercicio previendo los fallos que pudiesen tener.</a:t>
            </a:r>
          </a:p>
          <a:p>
            <a:pPr>
              <a:spcAft>
                <a:spcPts val="600"/>
              </a:spcAft>
            </a:pPr>
            <a:endParaRPr lang="es-ES" sz="1200" dirty="0"/>
          </a:p>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24</a:t>
            </a:fld>
            <a:endParaRPr lang="en-US"/>
          </a:p>
        </p:txBody>
      </p:sp>
    </p:spTree>
    <p:extLst>
      <p:ext uri="{BB962C8B-B14F-4D97-AF65-F5344CB8AC3E}">
        <p14:creationId xmlns:p14="http://schemas.microsoft.com/office/powerpoint/2010/main" val="1296047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Láminas atrás, vimos ejemplos de empresas que como sistemas cayeron en la “homeostasis”,</a:t>
            </a:r>
          </a:p>
          <a:p>
            <a:r>
              <a:rPr lang="es-ES" dirty="0"/>
              <a:t>Y por lo tanto perdieron “energía” lo cual les dificultó alcanzar sus objetivos.</a:t>
            </a:r>
          </a:p>
          <a:p>
            <a:endParaRPr lang="es-ES" dirty="0"/>
          </a:p>
          <a:p>
            <a:r>
              <a:rPr lang="es-ES" dirty="0"/>
              <a:t>En este segundo ejercicio, se os pide buscar POR INTERNET, ejemplos de los siguientes términos basados en comportamientos de empresas</a:t>
            </a:r>
          </a:p>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25</a:t>
            </a:fld>
            <a:endParaRPr lang="en-US"/>
          </a:p>
        </p:txBody>
      </p:sp>
    </p:spTree>
    <p:extLst>
      <p:ext uri="{BB962C8B-B14F-4D97-AF65-F5344CB8AC3E}">
        <p14:creationId xmlns:p14="http://schemas.microsoft.com/office/powerpoint/2010/main" val="1838965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Ya que hemos estudiado el Pensamiento Sistémico hablaremos de los sistemas de información en términos de un subsistema de la empresa.</a:t>
            </a:r>
          </a:p>
          <a:p>
            <a:endParaRPr lang="es-ES" dirty="0"/>
          </a:p>
          <a:p>
            <a:r>
              <a:rPr lang="es-ES" dirty="0"/>
              <a:t>Pensad en la empresa, y en ellos atendiendo tanto al enfoque estructural como desde el funcional.</a:t>
            </a:r>
          </a:p>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26</a:t>
            </a:fld>
            <a:endParaRPr lang="en-US"/>
          </a:p>
        </p:txBody>
      </p:sp>
    </p:spTree>
    <p:extLst>
      <p:ext uri="{BB962C8B-B14F-4D97-AF65-F5344CB8AC3E}">
        <p14:creationId xmlns:p14="http://schemas.microsoft.com/office/powerpoint/2010/main" val="2956010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a:t>Veamos en las siguientes láminas</a:t>
            </a:r>
          </a:p>
          <a:p>
            <a:r>
              <a:rPr lang="es-ES" sz="1200" dirty="0"/>
              <a:t>Qué es información de CALIDAD</a:t>
            </a:r>
          </a:p>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29</a:t>
            </a:fld>
            <a:endParaRPr lang="en-US"/>
          </a:p>
        </p:txBody>
      </p:sp>
    </p:spTree>
    <p:extLst>
      <p:ext uri="{BB962C8B-B14F-4D97-AF65-F5344CB8AC3E}">
        <p14:creationId xmlns:p14="http://schemas.microsoft.com/office/powerpoint/2010/main" val="20814813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a:t>Tiempo de respuesta: Que la </a:t>
            </a:r>
            <a:r>
              <a:rPr lang="es-ES" sz="1200" dirty="0" err="1"/>
              <a:t>info</a:t>
            </a:r>
            <a:r>
              <a:rPr lang="es-ES" sz="1200" dirty="0"/>
              <a:t> se obtenga en un tiempo </a:t>
            </a:r>
          </a:p>
          <a:p>
            <a:r>
              <a:rPr lang="es-ES" sz="1200" dirty="0"/>
              <a:t>Actualizada: Que la información esté al día</a:t>
            </a:r>
          </a:p>
          <a:p>
            <a:r>
              <a:rPr lang="es-ES" sz="1200" dirty="0"/>
              <a:t>Fluida: Que el flujo de información desde la entrada de los datos hasta su salida, sea simple y rápido.</a:t>
            </a:r>
          </a:p>
          <a:p>
            <a:r>
              <a:rPr lang="es-ES" sz="1200" dirty="0"/>
              <a:t>Confiable: Que la </a:t>
            </a:r>
            <a:r>
              <a:rPr lang="es-ES" sz="1200" dirty="0" err="1"/>
              <a:t>info</a:t>
            </a:r>
            <a:r>
              <a:rPr lang="es-ES" sz="1200" dirty="0"/>
              <a:t> esté disponible en el momento que se requiera</a:t>
            </a:r>
          </a:p>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30</a:t>
            </a:fld>
            <a:endParaRPr lang="en-US"/>
          </a:p>
        </p:txBody>
      </p:sp>
    </p:spTree>
    <p:extLst>
      <p:ext uri="{BB962C8B-B14F-4D97-AF65-F5344CB8AC3E}">
        <p14:creationId xmlns:p14="http://schemas.microsoft.com/office/powerpoint/2010/main" val="9344671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sz="1200" dirty="0"/>
              <a:t>Es usual, confundir datos con información.</a:t>
            </a:r>
          </a:p>
          <a:p>
            <a:r>
              <a:rPr lang="es-ES" sz="1200" dirty="0"/>
              <a:t>En términos de comunicación, (cibernética)</a:t>
            </a:r>
          </a:p>
          <a:p>
            <a:r>
              <a:rPr lang="es-ES" sz="1200" dirty="0"/>
              <a:t>el dato es el mensaje y un conjunto de datos relacionados en un contexto, información</a:t>
            </a:r>
          </a:p>
          <a:p>
            <a:endParaRPr lang="es-ES" sz="1200" b="0" i="0" u="none" strike="noStrike" kern="1200" baseline="0" dirty="0">
              <a:solidFill>
                <a:schemeClr val="tx1"/>
              </a:solidFill>
              <a:latin typeface="+mn-lt"/>
              <a:ea typeface="+mn-ea"/>
              <a:cs typeface="+mn-cs"/>
            </a:endParaRPr>
          </a:p>
          <a:p>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La información es un dato o un conjunto de datos evaluados por un individuo concreto que trabaja, en un momento dado, sobre</a:t>
            </a:r>
          </a:p>
          <a:p>
            <a:r>
              <a:rPr lang="es-ES" sz="1200" b="0" i="0" u="none" strike="noStrike" kern="1200" baseline="0" dirty="0">
                <a:solidFill>
                  <a:schemeClr val="tx1"/>
                </a:solidFill>
                <a:latin typeface="+mn-lt"/>
                <a:ea typeface="+mn-ea"/>
                <a:cs typeface="+mn-cs"/>
              </a:rPr>
              <a:t>un problema específico, para alcanzar un objetivo determinado.</a:t>
            </a:r>
          </a:p>
          <a:p>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La información se genera a partir de un grupo de datos seleccionados</a:t>
            </a:r>
          </a:p>
          <a:p>
            <a:r>
              <a:rPr lang="es-ES" sz="1200" b="0" i="0" u="none" strike="noStrike" kern="1200" baseline="0" dirty="0">
                <a:solidFill>
                  <a:schemeClr val="tx1"/>
                </a:solidFill>
                <a:latin typeface="+mn-lt"/>
                <a:ea typeface="+mn-ea"/>
                <a:cs typeface="+mn-cs"/>
              </a:rPr>
              <a:t>para reducir la dosis de ignorancia o el grado de incertidumbre de quien debe adoptar una decisión.</a:t>
            </a:r>
          </a:p>
          <a:p>
            <a:r>
              <a:rPr lang="es-ES" sz="1200" b="0" i="0" u="none" strike="noStrike" kern="1200" baseline="0" dirty="0">
                <a:solidFill>
                  <a:schemeClr val="tx1"/>
                </a:solidFill>
                <a:latin typeface="+mn-lt"/>
                <a:ea typeface="+mn-ea"/>
                <a:cs typeface="+mn-cs"/>
              </a:rPr>
              <a:t>Suponga usted, por ejemplo, que su jefe le pide que le informe la cantidad de nuevos afiliados incorporados en la última semana.</a:t>
            </a:r>
          </a:p>
          <a:p>
            <a:r>
              <a:rPr lang="es-ES" sz="1200" b="0" i="0" u="none" strike="noStrike" kern="1200" baseline="0" dirty="0">
                <a:solidFill>
                  <a:schemeClr val="tx1"/>
                </a:solidFill>
                <a:latin typeface="+mn-lt"/>
                <a:ea typeface="+mn-ea"/>
                <a:cs typeface="+mn-cs"/>
              </a:rPr>
              <a:t>Luego de que usted obtiene la información, la escribe en un papel que envía a su jefe a través de un mensajero. Si este mensajero</a:t>
            </a:r>
          </a:p>
          <a:p>
            <a:r>
              <a:rPr lang="es-ES" sz="1200" b="0" i="0" u="none" strike="noStrike" kern="1200" baseline="0" dirty="0">
                <a:solidFill>
                  <a:schemeClr val="tx1"/>
                </a:solidFill>
                <a:latin typeface="+mn-lt"/>
                <a:ea typeface="+mn-ea"/>
                <a:cs typeface="+mn-cs"/>
              </a:rPr>
              <a:t>observa el mensaje escrito en el papel, sólo ve una cantidad. Esa cantidad no tiene ningún significado para él. Para el mensajero,</a:t>
            </a:r>
          </a:p>
          <a:p>
            <a:r>
              <a:rPr lang="es-ES" sz="1200" b="0" i="0" u="none" strike="noStrike" kern="1200" baseline="0" dirty="0">
                <a:solidFill>
                  <a:schemeClr val="tx1"/>
                </a:solidFill>
                <a:latin typeface="+mn-lt"/>
                <a:ea typeface="+mn-ea"/>
                <a:cs typeface="+mn-cs"/>
              </a:rPr>
              <a:t>el contenido del mensaje no es información. En cambio, cuando el mensajero entrega el papel al destinatario, éste lee el contenido y,</a:t>
            </a:r>
          </a:p>
          <a:p>
            <a:r>
              <a:rPr lang="es-ES" sz="1200" b="0" i="0" u="none" strike="noStrike" kern="1200" baseline="0" dirty="0">
                <a:solidFill>
                  <a:schemeClr val="tx1"/>
                </a:solidFill>
                <a:latin typeface="+mn-lt"/>
                <a:ea typeface="+mn-ea"/>
                <a:cs typeface="+mn-cs"/>
              </a:rPr>
              <a:t>a pesar de que “ve” lo mismo que vio el mensajero, ese contenido tiene significado para él: es información, pues sabe que “ésa” es la</a:t>
            </a:r>
          </a:p>
          <a:p>
            <a:r>
              <a:rPr lang="es-ES" sz="1200" b="0" i="0" u="none" strike="noStrike" kern="1200" baseline="0" dirty="0">
                <a:solidFill>
                  <a:schemeClr val="tx1"/>
                </a:solidFill>
                <a:latin typeface="+mn-lt"/>
                <a:ea typeface="+mn-ea"/>
                <a:cs typeface="+mn-cs"/>
              </a:rPr>
              <a:t>cantidad de afiliados incorporados en la última semana.</a:t>
            </a:r>
          </a:p>
          <a:p>
            <a:r>
              <a:rPr lang="es-ES" sz="1200" b="0" i="0" u="none" strike="noStrike" kern="1200" baseline="0" dirty="0">
                <a:solidFill>
                  <a:schemeClr val="tx1"/>
                </a:solidFill>
                <a:latin typeface="+mn-lt"/>
                <a:ea typeface="+mn-ea"/>
                <a:cs typeface="+mn-cs"/>
              </a:rPr>
              <a:t>Por lo tanto, nada es intrínsecamente información. La misma representación simbólica que para una persona puede ser un dato,</a:t>
            </a:r>
          </a:p>
          <a:p>
            <a:r>
              <a:rPr lang="es-ES" sz="1200" b="0" i="0" u="none" strike="noStrike" kern="1200" baseline="0" dirty="0">
                <a:solidFill>
                  <a:schemeClr val="tx1"/>
                </a:solidFill>
                <a:latin typeface="+mn-lt"/>
                <a:ea typeface="+mn-ea"/>
                <a:cs typeface="+mn-cs"/>
              </a:rPr>
              <a:t>para otra puede ser información. O puede serlo para esa misma persona, en otro momento o frente a otro problema.</a:t>
            </a:r>
            <a:endParaRPr lang="es-ES" dirty="0"/>
          </a:p>
        </p:txBody>
      </p:sp>
      <p:sp>
        <p:nvSpPr>
          <p:cNvPr id="4" name="Marcador de número de diapositiva 3"/>
          <p:cNvSpPr>
            <a:spLocks noGrp="1"/>
          </p:cNvSpPr>
          <p:nvPr>
            <p:ph type="sldNum" sz="quarter" idx="10"/>
          </p:nvPr>
        </p:nvSpPr>
        <p:spPr/>
        <p:txBody>
          <a:bodyPr/>
          <a:lstStyle/>
          <a:p>
            <a:fld id="{797B52CF-AD2E-41F9-88D6-F9D551D9872B}" type="slidenum">
              <a:rPr lang="en-US" smtClean="0"/>
              <a:t>31</a:t>
            </a:fld>
            <a:endParaRPr lang="en-US"/>
          </a:p>
        </p:txBody>
      </p:sp>
    </p:spTree>
    <p:extLst>
      <p:ext uri="{BB962C8B-B14F-4D97-AF65-F5344CB8AC3E}">
        <p14:creationId xmlns:p14="http://schemas.microsoft.com/office/powerpoint/2010/main" val="5755220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Cuando tomamos la información y la relacionamos usando un criterio basado en experiencias anteriores, podemos hablar de conocimiento.  El conocimiento, se deriva de la información y permite a las organizaciones la toma de decisiones</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Podemos identificar los </a:t>
            </a:r>
            <a:r>
              <a:rPr lang="es-ES" sz="1200" b="1" i="0" kern="1200" dirty="0">
                <a:solidFill>
                  <a:schemeClr val="tx1"/>
                </a:solidFill>
                <a:effectLst/>
                <a:latin typeface="+mn-lt"/>
                <a:ea typeface="+mn-ea"/>
                <a:cs typeface="+mn-cs"/>
              </a:rPr>
              <a:t>datos</a:t>
            </a:r>
            <a:r>
              <a:rPr lang="es-ES" sz="1200" b="0" i="0" kern="1200" dirty="0">
                <a:solidFill>
                  <a:schemeClr val="tx1"/>
                </a:solidFill>
                <a:effectLst/>
                <a:latin typeface="+mn-lt"/>
                <a:ea typeface="+mn-ea"/>
                <a:cs typeface="+mn-cs"/>
              </a:rPr>
              <a:t> como la materia prima para la creación de conocimiento. Los datos son un conjunto de hechos discretos y objetivos sobre acontecimientos (Davenport y </a:t>
            </a:r>
            <a:r>
              <a:rPr lang="es-ES" sz="1200" b="0" i="0" kern="1200" dirty="0" err="1">
                <a:solidFill>
                  <a:schemeClr val="tx1"/>
                </a:solidFill>
                <a:effectLst/>
                <a:latin typeface="+mn-lt"/>
                <a:ea typeface="+mn-ea"/>
                <a:cs typeface="+mn-cs"/>
              </a:rPr>
              <a:t>Prusak</a:t>
            </a:r>
            <a:r>
              <a:rPr lang="es-ES" sz="1200" b="0" i="0" kern="1200" dirty="0">
                <a:solidFill>
                  <a:schemeClr val="tx1"/>
                </a:solidFill>
                <a:effectLst/>
                <a:latin typeface="+mn-lt"/>
                <a:ea typeface="+mn-ea"/>
                <a:cs typeface="+mn-cs"/>
              </a:rPr>
              <a:t>, 2001).</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La </a:t>
            </a:r>
            <a:r>
              <a:rPr lang="es-ES" sz="1200" b="1" i="0" kern="1200" dirty="0">
                <a:solidFill>
                  <a:schemeClr val="tx1"/>
                </a:solidFill>
                <a:effectLst/>
                <a:latin typeface="+mn-lt"/>
                <a:ea typeface="+mn-ea"/>
                <a:cs typeface="+mn-cs"/>
              </a:rPr>
              <a:t>información</a:t>
            </a:r>
            <a:r>
              <a:rPr lang="es-ES" sz="1200" b="0" i="0" kern="1200" dirty="0">
                <a:solidFill>
                  <a:schemeClr val="tx1"/>
                </a:solidFill>
                <a:effectLst/>
                <a:latin typeface="+mn-lt"/>
                <a:ea typeface="+mn-ea"/>
                <a:cs typeface="+mn-cs"/>
              </a:rPr>
              <a:t>, por su parte, son datos organizados, clasificados y dotados de significado que se materializan en forma de mensaje. La información está asociada a un contexto determinado que facilita su interpretación por parte del receptor del mensaje. Es, pues, el receptor quien determina si el mensaje es información o no.</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El término </a:t>
            </a:r>
            <a:r>
              <a:rPr lang="es-ES" sz="1200" b="1" i="0" kern="1200" dirty="0">
                <a:solidFill>
                  <a:schemeClr val="tx1"/>
                </a:solidFill>
                <a:effectLst/>
                <a:latin typeface="+mn-lt"/>
                <a:ea typeface="+mn-ea"/>
                <a:cs typeface="+mn-cs"/>
              </a:rPr>
              <a:t>conocimiento</a:t>
            </a:r>
            <a:r>
              <a:rPr lang="es-ES" sz="1200" b="0" i="0" kern="1200" dirty="0">
                <a:solidFill>
                  <a:schemeClr val="tx1"/>
                </a:solidFill>
                <a:effectLst/>
                <a:latin typeface="+mn-lt"/>
                <a:ea typeface="+mn-ea"/>
                <a:cs typeface="+mn-cs"/>
              </a:rPr>
              <a:t> tiene múltiples connotaciones que dificultan enormemente su definición y concreción. Una primera aproximación la podríamos tener de la mano de </a:t>
            </a:r>
            <a:r>
              <a:rPr lang="es-ES" sz="1200" b="0" i="0" kern="1200" dirty="0" err="1">
                <a:solidFill>
                  <a:schemeClr val="tx1"/>
                </a:solidFill>
                <a:effectLst/>
                <a:latin typeface="+mn-lt"/>
                <a:ea typeface="+mn-ea"/>
                <a:cs typeface="+mn-cs"/>
              </a:rPr>
              <a:t>Sveiby</a:t>
            </a:r>
            <a:r>
              <a:rPr lang="es-ES" sz="1200" b="0" i="0" kern="1200" dirty="0">
                <a:solidFill>
                  <a:schemeClr val="tx1"/>
                </a:solidFill>
                <a:effectLst/>
                <a:latin typeface="+mn-lt"/>
                <a:ea typeface="+mn-ea"/>
                <a:cs typeface="+mn-cs"/>
              </a:rPr>
              <a:t> (2000: 65) cuando dice:</a:t>
            </a:r>
          </a:p>
          <a:p>
            <a:r>
              <a:rPr lang="es-ES" sz="1200" b="0" i="0" kern="1200" dirty="0">
                <a:solidFill>
                  <a:schemeClr val="tx1"/>
                </a:solidFill>
                <a:effectLst/>
                <a:latin typeface="+mn-lt"/>
                <a:ea typeface="+mn-ea"/>
                <a:cs typeface="+mn-cs"/>
              </a:rPr>
              <a:t>[...] la palabra conocimiento tiene varios sentidos: puede designar la información (tener conocimiento de alguna cosa), la conciencia, el saber, la ciencia, la experiencia, el talento, la perspicacia, la competencia, el </a:t>
            </a:r>
            <a:r>
              <a:rPr lang="es-ES" sz="1200" b="0" i="0" kern="1200" dirty="0" err="1">
                <a:solidFill>
                  <a:schemeClr val="tx1"/>
                </a:solidFill>
                <a:effectLst/>
                <a:latin typeface="+mn-lt"/>
                <a:ea typeface="+mn-ea"/>
                <a:cs typeface="+mn-cs"/>
              </a:rPr>
              <a:t>knowhow</a:t>
            </a:r>
            <a:r>
              <a:rPr lang="es-ES" sz="1200" b="0" i="0" kern="1200" dirty="0">
                <a:solidFill>
                  <a:schemeClr val="tx1"/>
                </a:solidFill>
                <a:effectLst/>
                <a:latin typeface="+mn-lt"/>
                <a:ea typeface="+mn-ea"/>
                <a:cs typeface="+mn-cs"/>
              </a:rPr>
              <a:t>, la aptitud práctica, la capacidad, el aprendizaje, la sabiduría, la certeza, etc. La definición depende del contexto en el que se utilice el término.</a:t>
            </a:r>
          </a:p>
          <a:p>
            <a:r>
              <a:rPr lang="es-ES" sz="1200" b="0" i="0" kern="1200" dirty="0">
                <a:solidFill>
                  <a:schemeClr val="tx1"/>
                </a:solidFill>
                <a:effectLst/>
                <a:latin typeface="+mn-lt"/>
                <a:ea typeface="+mn-ea"/>
                <a:cs typeface="+mn-cs"/>
              </a:rPr>
              <a:t>Si consideramos que la información deriva de los datos, podríamos decir que el conocimiento deriva de la información, y que la transformación de esta información en conocimientos es tarea de las personas. Sin embargo y estrictamente, no existe el conocimiento objetivo, pero tampoco el subjetivo, ya que éste, aún siendo individual, se elabora socialmente.</a:t>
            </a:r>
          </a:p>
          <a:p>
            <a:endParaRPr lang="en-US" dirty="0"/>
          </a:p>
        </p:txBody>
      </p:sp>
      <p:sp>
        <p:nvSpPr>
          <p:cNvPr id="4" name="3 Marcador de número de diapositiva"/>
          <p:cNvSpPr>
            <a:spLocks noGrp="1"/>
          </p:cNvSpPr>
          <p:nvPr>
            <p:ph type="sldNum" sz="quarter" idx="10"/>
          </p:nvPr>
        </p:nvSpPr>
        <p:spPr/>
        <p:txBody>
          <a:bodyPr/>
          <a:lstStyle/>
          <a:p>
            <a:fld id="{797B52CF-AD2E-41F9-88D6-F9D551D9872B}" type="slidenum">
              <a:rPr lang="en-US" smtClean="0"/>
              <a:t>32</a:t>
            </a:fld>
            <a:endParaRPr lang="en-US"/>
          </a:p>
        </p:txBody>
      </p:sp>
    </p:spTree>
    <p:extLst>
      <p:ext uri="{BB962C8B-B14F-4D97-AF65-F5344CB8AC3E}">
        <p14:creationId xmlns:p14="http://schemas.microsoft.com/office/powerpoint/2010/main" val="3938235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sz="1200" dirty="0"/>
              <a:t>Luego veremos la teoría Cibernética de </a:t>
            </a:r>
            <a:r>
              <a:rPr lang="es-ES" sz="1200" dirty="0" err="1"/>
              <a:t>Nobert</a:t>
            </a:r>
            <a:r>
              <a:rPr lang="es-ES" sz="1200" dirty="0"/>
              <a:t> Wiener</a:t>
            </a:r>
          </a:p>
        </p:txBody>
      </p:sp>
      <p:sp>
        <p:nvSpPr>
          <p:cNvPr id="4" name="Marcador de número de diapositiva 3"/>
          <p:cNvSpPr>
            <a:spLocks noGrp="1"/>
          </p:cNvSpPr>
          <p:nvPr>
            <p:ph type="sldNum" sz="quarter" idx="5"/>
          </p:nvPr>
        </p:nvSpPr>
        <p:spPr/>
        <p:txBody>
          <a:bodyPr/>
          <a:lstStyle/>
          <a:p>
            <a:fld id="{797B52CF-AD2E-41F9-88D6-F9D551D9872B}" type="slidenum">
              <a:rPr lang="en-US" smtClean="0"/>
              <a:t>3</a:t>
            </a:fld>
            <a:endParaRPr lang="en-US"/>
          </a:p>
        </p:txBody>
      </p:sp>
    </p:spTree>
    <p:extLst>
      <p:ext uri="{BB962C8B-B14F-4D97-AF65-F5344CB8AC3E}">
        <p14:creationId xmlns:p14="http://schemas.microsoft.com/office/powerpoint/2010/main" val="2811840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Volviendo al enfoque estructural… ¿cuáles son los elementos de un SI?</a:t>
            </a:r>
          </a:p>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33</a:t>
            </a:fld>
            <a:endParaRPr lang="en-US"/>
          </a:p>
        </p:txBody>
      </p:sp>
    </p:spTree>
    <p:extLst>
      <p:ext uri="{BB962C8B-B14F-4D97-AF65-F5344CB8AC3E}">
        <p14:creationId xmlns:p14="http://schemas.microsoft.com/office/powerpoint/2010/main" val="74812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sz="1200" dirty="0"/>
              <a:t>Desde la perspectiva cibernética, iniciamos dotando a la Empresa de la capacidad de percibir y observar detalladamente los aspectos relevantes del entorno a través de un adecuado sistema de Información.</a:t>
            </a:r>
          </a:p>
          <a:p>
            <a:endParaRPr lang="es-ES" sz="1200" dirty="0"/>
          </a:p>
          <a:p>
            <a:r>
              <a:rPr lang="es-ES" sz="1200" dirty="0"/>
              <a:t>Luego, procesamos la información obtenida comparándola con las normas y estándares de operación que deben guiar el comportamiento de la organización.</a:t>
            </a:r>
          </a:p>
          <a:p>
            <a:endParaRPr lang="es-ES" sz="1200" dirty="0"/>
          </a:p>
          <a:p>
            <a:r>
              <a:rPr lang="es-ES" sz="1200" dirty="0"/>
              <a:t>En tercer lugar, obtenemos, de dicha comparación, conocimiento respecto a las desviaciones relevantes respecto de las  normas. (control)</a:t>
            </a:r>
          </a:p>
          <a:p>
            <a:endParaRPr lang="es-ES" sz="1200" dirty="0"/>
          </a:p>
          <a:p>
            <a:r>
              <a:rPr lang="es-ES" sz="1200" dirty="0"/>
              <a:t>Por último, iniciamos acciones correctivas si se constataron desviaciones y las  comunicamos mediante feedback, nueva información que entra al sistema.</a:t>
            </a:r>
          </a:p>
          <a:p>
            <a:r>
              <a:rPr lang="es-ES" sz="1200" dirty="0"/>
              <a:t>O nos anticipamos a los fallos feedforward.</a:t>
            </a:r>
          </a:p>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34</a:t>
            </a:fld>
            <a:endParaRPr lang="en-US"/>
          </a:p>
        </p:txBody>
      </p:sp>
    </p:spTree>
    <p:extLst>
      <p:ext uri="{BB962C8B-B14F-4D97-AF65-F5344CB8AC3E}">
        <p14:creationId xmlns:p14="http://schemas.microsoft.com/office/powerpoint/2010/main" val="2927284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dirty="0"/>
              <a:t>Vuestro juego de rol en la asignatura será el de Director de Sistemas de Información.</a:t>
            </a:r>
          </a:p>
          <a:p>
            <a:r>
              <a:rPr lang="es-ES" sz="1200" dirty="0"/>
              <a:t>Nos pondremos su sombrero y pensaremos la empresa en su totalidad desde el punto de vista sistémico. Para ello, debemos conocer además sus funciones:</a:t>
            </a:r>
          </a:p>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35</a:t>
            </a:fld>
            <a:endParaRPr lang="en-US"/>
          </a:p>
        </p:txBody>
      </p:sp>
    </p:spTree>
    <p:extLst>
      <p:ext uri="{BB962C8B-B14F-4D97-AF65-F5344CB8AC3E}">
        <p14:creationId xmlns:p14="http://schemas.microsoft.com/office/powerpoint/2010/main" val="4032363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A nivel general, el CIO</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entre sus responsabilidades están</a:t>
            </a:r>
          </a:p>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36</a:t>
            </a:fld>
            <a:endParaRPr lang="en-US"/>
          </a:p>
        </p:txBody>
      </p:sp>
    </p:spTree>
    <p:extLst>
      <p:ext uri="{BB962C8B-B14F-4D97-AF65-F5344CB8AC3E}">
        <p14:creationId xmlns:p14="http://schemas.microsoft.com/office/powerpoint/2010/main" val="13811288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https://es.slideshare.net/btripierntn/perfil-ntn-2015-48861623</a:t>
            </a:r>
          </a:p>
        </p:txBody>
      </p:sp>
      <p:sp>
        <p:nvSpPr>
          <p:cNvPr id="4" name="Marcador de número de diapositiva 3"/>
          <p:cNvSpPr>
            <a:spLocks noGrp="1"/>
          </p:cNvSpPr>
          <p:nvPr>
            <p:ph type="sldNum" sz="quarter" idx="10"/>
          </p:nvPr>
        </p:nvSpPr>
        <p:spPr/>
        <p:txBody>
          <a:bodyPr/>
          <a:lstStyle/>
          <a:p>
            <a:fld id="{797B52CF-AD2E-41F9-88D6-F9D551D9872B}" type="slidenum">
              <a:rPr lang="en-US" smtClean="0"/>
              <a:t>37</a:t>
            </a:fld>
            <a:endParaRPr lang="en-US"/>
          </a:p>
        </p:txBody>
      </p:sp>
    </p:spTree>
    <p:extLst>
      <p:ext uri="{BB962C8B-B14F-4D97-AF65-F5344CB8AC3E}">
        <p14:creationId xmlns:p14="http://schemas.microsoft.com/office/powerpoint/2010/main" val="39905356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a:t>http://ccdoc-evaluacionsistemasinformacion.blogspot.com.es/2011/02/03-que-es-la-evaluacion.html</a:t>
            </a:r>
          </a:p>
        </p:txBody>
      </p:sp>
      <p:sp>
        <p:nvSpPr>
          <p:cNvPr id="4" name="Marcador de número de diapositiva 3"/>
          <p:cNvSpPr>
            <a:spLocks noGrp="1"/>
          </p:cNvSpPr>
          <p:nvPr>
            <p:ph type="sldNum" sz="quarter" idx="10"/>
          </p:nvPr>
        </p:nvSpPr>
        <p:spPr/>
        <p:txBody>
          <a:bodyPr/>
          <a:lstStyle/>
          <a:p>
            <a:fld id="{797B52CF-AD2E-41F9-88D6-F9D551D9872B}" type="slidenum">
              <a:rPr lang="en-US" smtClean="0"/>
              <a:t>38</a:t>
            </a:fld>
            <a:endParaRPr lang="en-US"/>
          </a:p>
        </p:txBody>
      </p:sp>
    </p:spTree>
    <p:extLst>
      <p:ext uri="{BB962C8B-B14F-4D97-AF65-F5344CB8AC3E}">
        <p14:creationId xmlns:p14="http://schemas.microsoft.com/office/powerpoint/2010/main" val="744709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sz="1200" spc="300" dirty="0">
                <a:latin typeface="Verdana" panose="020B0604030504040204" pitchFamily="34" charset="0"/>
                <a:ea typeface="Verdana" panose="020B0604030504040204" pitchFamily="34" charset="0"/>
              </a:rPr>
              <a:t>Antes de los postulados </a:t>
            </a:r>
            <a:r>
              <a:rPr lang="es-ES" sz="1200" dirty="0">
                <a:latin typeface="Verdana" panose="020B0604030504040204" pitchFamily="34" charset="0"/>
                <a:ea typeface="Verdana" panose="020B0604030504040204" pitchFamily="34" charset="0"/>
              </a:rPr>
              <a:t>de </a:t>
            </a:r>
            <a:r>
              <a:rPr lang="es-ES" sz="1200" dirty="0" err="1">
                <a:solidFill>
                  <a:srgbClr val="A40000"/>
                </a:solidFill>
                <a:latin typeface="Verdana" panose="020B0604030504040204" pitchFamily="34" charset="0"/>
                <a:ea typeface="Verdana" panose="020B0604030504040204" pitchFamily="34" charset="0"/>
              </a:rPr>
              <a:t>Von</a:t>
            </a:r>
            <a:r>
              <a:rPr lang="es-ES" sz="1200" dirty="0">
                <a:solidFill>
                  <a:srgbClr val="A40000"/>
                </a:solidFill>
                <a:latin typeface="Verdana" panose="020B0604030504040204" pitchFamily="34" charset="0"/>
                <a:ea typeface="Verdana" panose="020B0604030504040204" pitchFamily="34" charset="0"/>
              </a:rPr>
              <a:t> </a:t>
            </a:r>
            <a:r>
              <a:rPr lang="es-ES" sz="1200" dirty="0" err="1">
                <a:solidFill>
                  <a:srgbClr val="A40000"/>
                </a:solidFill>
                <a:latin typeface="Verdana" panose="020B0604030504040204" pitchFamily="34" charset="0"/>
                <a:ea typeface="Verdana" panose="020B0604030504040204" pitchFamily="34" charset="0"/>
              </a:rPr>
              <a:t>Ber</a:t>
            </a:r>
            <a:r>
              <a:rPr lang="es-ES" sz="1200" dirty="0">
                <a:solidFill>
                  <a:srgbClr val="A40000"/>
                </a:solidFill>
                <a:latin typeface="Verdana" panose="020B0604030504040204" pitchFamily="34" charset="0"/>
                <a:ea typeface="Verdana" panose="020B0604030504040204" pitchFamily="34" charset="0"/>
              </a:rPr>
              <a:t> </a:t>
            </a:r>
            <a:r>
              <a:rPr lang="es-ES" sz="1200" dirty="0" err="1">
                <a:solidFill>
                  <a:srgbClr val="A40000"/>
                </a:solidFill>
                <a:latin typeface="Verdana" panose="020B0604030504040204" pitchFamily="34" charset="0"/>
                <a:ea typeface="Verdana" panose="020B0604030504040204" pitchFamily="34" charset="0"/>
              </a:rPr>
              <a:t>ta</a:t>
            </a:r>
            <a:r>
              <a:rPr lang="es-ES" sz="1200" dirty="0">
                <a:solidFill>
                  <a:srgbClr val="A40000"/>
                </a:solidFill>
                <a:latin typeface="Verdana" panose="020B0604030504040204" pitchFamily="34" charset="0"/>
                <a:ea typeface="Verdana" panose="020B0604030504040204" pitchFamily="34" charset="0"/>
              </a:rPr>
              <a:t> </a:t>
            </a:r>
            <a:r>
              <a:rPr lang="es-ES" sz="1200" dirty="0" err="1">
                <a:solidFill>
                  <a:srgbClr val="A40000"/>
                </a:solidFill>
                <a:latin typeface="Verdana" panose="020B0604030504040204" pitchFamily="34" charset="0"/>
                <a:ea typeface="Verdana" panose="020B0604030504040204" pitchFamily="34" charset="0"/>
              </a:rPr>
              <a:t>lanffy</a:t>
            </a:r>
            <a:r>
              <a:rPr lang="es-ES" sz="1200" dirty="0">
                <a:solidFill>
                  <a:srgbClr val="A40000"/>
                </a:solidFill>
                <a:latin typeface="Verdana" panose="020B0604030504040204" pitchFamily="34" charset="0"/>
                <a:ea typeface="Verdana" panose="020B0604030504040204" pitchFamily="34" charset="0"/>
              </a:rPr>
              <a:t> </a:t>
            </a:r>
            <a:r>
              <a:rPr lang="es-ES" sz="1200" dirty="0">
                <a:latin typeface="Verdana" panose="020B0604030504040204" pitchFamily="34" charset="0"/>
                <a:ea typeface="Verdana" panose="020B0604030504040204" pitchFamily="34" charset="0"/>
              </a:rPr>
              <a:t>se consideraba que los sistemas en su conjunto eran iguales a la suma de sus partes, y que podían ser estudiados a partir del análisis individual de sus componentes.</a:t>
            </a:r>
          </a:p>
          <a:p>
            <a:endParaRPr lang="es-ES" sz="1200" dirty="0">
              <a:latin typeface="Verdana" panose="020B0604030504040204" pitchFamily="34" charset="0"/>
              <a:ea typeface="Verdana" panose="020B0604030504040204" pitchFamily="34" charset="0"/>
            </a:endParaRPr>
          </a:p>
          <a:p>
            <a:r>
              <a:rPr lang="es-ES" sz="1200" dirty="0">
                <a:latin typeface="Verdana" panose="020B0604030504040204" pitchFamily="34" charset="0"/>
                <a:ea typeface="Verdana" panose="020B0604030504040204" pitchFamily="34" charset="0"/>
              </a:rPr>
              <a:t>Hay un chiste entre la gente de Sistemas que dice que esto fue lo que le pasó al padre de </a:t>
            </a:r>
            <a:r>
              <a:rPr lang="es-ES" sz="1200" dirty="0" err="1">
                <a:latin typeface="Verdana" panose="020B0604030504040204" pitchFamily="34" charset="0"/>
                <a:ea typeface="Verdana" panose="020B0604030504040204" pitchFamily="34" charset="0"/>
              </a:rPr>
              <a:t>Frankestein</a:t>
            </a:r>
            <a:r>
              <a:rPr lang="es-ES" sz="1200" dirty="0">
                <a:latin typeface="Verdana" panose="020B0604030504040204" pitchFamily="34" charset="0"/>
                <a:ea typeface="Verdana" panose="020B0604030504040204" pitchFamily="34" charset="0"/>
              </a:rPr>
              <a:t>: que intentó construir un humano con base a las partes que conforman su cuerpo… </a:t>
            </a:r>
            <a:br>
              <a:rPr lang="es-ES" sz="1200" dirty="0">
                <a:latin typeface="Verdana" panose="020B0604030504040204" pitchFamily="34" charset="0"/>
                <a:ea typeface="Verdana" panose="020B0604030504040204" pitchFamily="34" charset="0"/>
              </a:rPr>
            </a:br>
            <a:r>
              <a:rPr lang="es-ES" sz="1200" dirty="0">
                <a:latin typeface="Verdana" panose="020B0604030504040204" pitchFamily="34" charset="0"/>
                <a:ea typeface="Verdana" panose="020B0604030504040204" pitchFamily="34" charset="0"/>
              </a:rPr>
              <a:t>El resultado no estuvo más lejos de su intención.</a:t>
            </a:r>
          </a:p>
        </p:txBody>
      </p:sp>
      <p:sp>
        <p:nvSpPr>
          <p:cNvPr id="4" name="Marcador de número de diapositiva 3"/>
          <p:cNvSpPr>
            <a:spLocks noGrp="1"/>
          </p:cNvSpPr>
          <p:nvPr>
            <p:ph type="sldNum" sz="quarter" idx="5"/>
          </p:nvPr>
        </p:nvSpPr>
        <p:spPr/>
        <p:txBody>
          <a:bodyPr/>
          <a:lstStyle/>
          <a:p>
            <a:fld id="{797B52CF-AD2E-41F9-88D6-F9D551D9872B}" type="slidenum">
              <a:rPr lang="en-US" smtClean="0"/>
              <a:t>5</a:t>
            </a:fld>
            <a:endParaRPr lang="en-US"/>
          </a:p>
        </p:txBody>
      </p:sp>
    </p:spTree>
    <p:extLst>
      <p:ext uri="{BB962C8B-B14F-4D97-AF65-F5344CB8AC3E}">
        <p14:creationId xmlns:p14="http://schemas.microsoft.com/office/powerpoint/2010/main" val="2843087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Los sistemas reciben (entrada) datos, energía o materia del ambiente  y proveen (salida) </a:t>
            </a:r>
            <a:r>
              <a:rPr lang="es-ES" sz="1200" b="1" dirty="0">
                <a:solidFill>
                  <a:srgbClr val="FF0000"/>
                </a:solidFill>
              </a:rPr>
              <a:t>información</a:t>
            </a:r>
            <a:r>
              <a:rPr lang="es-ES" sz="1200" dirty="0"/>
              <a:t>, energía o materia. </a:t>
            </a:r>
          </a:p>
          <a:p>
            <a:pPr algn="l"/>
            <a:endParaRPr lang="es-ES" sz="1200" dirty="0">
              <a:latin typeface="Verdana" panose="020B0604030504040204" pitchFamily="34" charset="0"/>
              <a:ea typeface="Verdana" panose="020B0604030504040204" pitchFamily="34" charset="0"/>
              <a:cs typeface="Verdana" panose="020B0604030504040204" pitchFamily="34" charset="0"/>
            </a:endParaRPr>
          </a:p>
          <a:p>
            <a:pPr algn="l"/>
            <a:r>
              <a:rPr lang="es-ES" sz="1200" dirty="0">
                <a:latin typeface="Verdana" panose="020B0604030504040204" pitchFamily="34" charset="0"/>
                <a:ea typeface="Verdana" panose="020B0604030504040204" pitchFamily="34" charset="0"/>
                <a:cs typeface="Verdana" panose="020B0604030504040204" pitchFamily="34" charset="0"/>
              </a:rPr>
              <a:t>Todo sistema es un </a:t>
            </a:r>
            <a:r>
              <a:rPr lang="es-ES" sz="1400" b="1" dirty="0">
                <a:solidFill>
                  <a:srgbClr val="CC0000"/>
                </a:solidFill>
                <a:latin typeface="Verdana" panose="020B0604030504040204" pitchFamily="34" charset="0"/>
                <a:ea typeface="Verdana" panose="020B0604030504040204" pitchFamily="34" charset="0"/>
                <a:cs typeface="Verdana" panose="020B0604030504040204" pitchFamily="34" charset="0"/>
              </a:rPr>
              <a:t>transformador</a:t>
            </a:r>
            <a:r>
              <a:rPr lang="es-ES" sz="1400" dirty="0">
                <a:solidFill>
                  <a:srgbClr val="CC0000"/>
                </a:solidFill>
                <a:latin typeface="Verdana" panose="020B0604030504040204" pitchFamily="34" charset="0"/>
                <a:ea typeface="Verdana" panose="020B0604030504040204" pitchFamily="34" charset="0"/>
                <a:cs typeface="Verdana" panose="020B0604030504040204" pitchFamily="34" charset="0"/>
              </a:rPr>
              <a:t> de entradas</a:t>
            </a:r>
            <a:r>
              <a:rPr lang="es-ES" sz="1200" dirty="0">
                <a:latin typeface="Verdana" panose="020B0604030504040204" pitchFamily="34" charset="0"/>
                <a:ea typeface="Verdana" panose="020B0604030504040204" pitchFamily="34" charset="0"/>
                <a:cs typeface="Verdana" panose="020B0604030504040204" pitchFamily="34" charset="0"/>
              </a:rPr>
              <a:t>, insumos o inputs </a:t>
            </a:r>
            <a:r>
              <a:rPr lang="es-ES" sz="1400" dirty="0">
                <a:solidFill>
                  <a:srgbClr val="CC0000"/>
                </a:solidFill>
                <a:latin typeface="Verdana" panose="020B0604030504040204" pitchFamily="34" charset="0"/>
                <a:ea typeface="Verdana" panose="020B0604030504040204" pitchFamily="34" charset="0"/>
                <a:cs typeface="Verdana" panose="020B0604030504040204" pitchFamily="34" charset="0"/>
              </a:rPr>
              <a:t>en salidas</a:t>
            </a:r>
            <a:r>
              <a:rPr lang="es-ES" sz="1200" dirty="0">
                <a:latin typeface="Verdana" panose="020B0604030504040204" pitchFamily="34" charset="0"/>
                <a:ea typeface="Verdana" panose="020B0604030504040204" pitchFamily="34" charset="0"/>
                <a:cs typeface="Verdana" panose="020B0604030504040204" pitchFamily="34" charset="0"/>
              </a:rPr>
              <a:t>, productos o outputs.</a:t>
            </a:r>
          </a:p>
          <a:p>
            <a:pPr algn="l"/>
            <a:r>
              <a:rPr lang="es-ES" sz="1200" dirty="0">
                <a:latin typeface="Verdana" panose="020B0604030504040204" pitchFamily="34" charset="0"/>
                <a:ea typeface="Verdana" panose="020B0604030504040204" pitchFamily="34" charset="0"/>
                <a:cs typeface="Verdana" panose="020B0604030504040204" pitchFamily="34" charset="0"/>
              </a:rPr>
              <a:t>Sus componentes están ligados mediante conexiones o interfaces. </a:t>
            </a:r>
          </a:p>
          <a:p>
            <a:pPr algn="l"/>
            <a:r>
              <a:rPr lang="es-ES" sz="1200" dirty="0">
                <a:latin typeface="Verdana" panose="020B0604030504040204" pitchFamily="34" charset="0"/>
                <a:ea typeface="Verdana" panose="020B0604030504040204" pitchFamily="34" charset="0"/>
                <a:cs typeface="Verdana" panose="020B0604030504040204" pitchFamily="34" charset="0"/>
              </a:rPr>
              <a:t>Estas interfaces asumen, a su vez, la forma de entradas y salidas.</a:t>
            </a:r>
          </a:p>
        </p:txBody>
      </p:sp>
      <p:sp>
        <p:nvSpPr>
          <p:cNvPr id="4" name="Marcador de número de diapositiva 3"/>
          <p:cNvSpPr>
            <a:spLocks noGrp="1"/>
          </p:cNvSpPr>
          <p:nvPr>
            <p:ph type="sldNum" sz="quarter" idx="10"/>
          </p:nvPr>
        </p:nvSpPr>
        <p:spPr/>
        <p:txBody>
          <a:bodyPr/>
          <a:lstStyle/>
          <a:p>
            <a:fld id="{797B52CF-AD2E-41F9-88D6-F9D551D9872B}" type="slidenum">
              <a:rPr lang="en-US" smtClean="0"/>
              <a:t>6</a:t>
            </a:fld>
            <a:endParaRPr lang="en-US"/>
          </a:p>
        </p:txBody>
      </p:sp>
    </p:spTree>
    <p:extLst>
      <p:ext uri="{BB962C8B-B14F-4D97-AF65-F5344CB8AC3E}">
        <p14:creationId xmlns:p14="http://schemas.microsoft.com/office/powerpoint/2010/main" val="1885684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Además del ejemplo del núcleo familiar podemos nombrar</a:t>
            </a:r>
          </a:p>
          <a:p>
            <a:r>
              <a:rPr lang="es-ES" dirty="0"/>
              <a:t>Al sistema solar, al cuerpo humano, una máquina (que está compuesta por piezas…</a:t>
            </a:r>
          </a:p>
          <a:p>
            <a:endParaRPr lang="es-ES" dirty="0"/>
          </a:p>
          <a:p>
            <a:r>
              <a:rPr lang="es-ES" dirty="0"/>
              <a:t>Una de las características principales de los sistemas es que son en mayor o menor medida ABIERTOS, es decir, interactúan en mayor o menor grado con su medio ambiente así esa interacción sea fortuita, o causada por el medio ambiente en sí.</a:t>
            </a:r>
          </a:p>
          <a:p>
            <a:endParaRPr lang="es-ES" dirty="0"/>
          </a:p>
          <a:p>
            <a:r>
              <a:rPr lang="es-ES" dirty="0"/>
              <a:t>Es el caso de un reloj de arena (un sistema súper cerrado). Es posible que con el tiempo, el clima haga mella en los materiales exteriores…</a:t>
            </a:r>
          </a:p>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7</a:t>
            </a:fld>
            <a:endParaRPr lang="en-US"/>
          </a:p>
        </p:txBody>
      </p:sp>
    </p:spTree>
    <p:extLst>
      <p:ext uri="{BB962C8B-B14F-4D97-AF65-F5344CB8AC3E}">
        <p14:creationId xmlns:p14="http://schemas.microsoft.com/office/powerpoint/2010/main" val="960271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sz="1200" dirty="0"/>
              <a:t>Vimos en la diapo anterior, que los sistemas se pueden agrupar en subsistemas y estos a su vez en otros, y así ad infinitum…</a:t>
            </a:r>
          </a:p>
          <a:p>
            <a:endParaRPr lang="es-ES" sz="1200" dirty="0"/>
          </a:p>
          <a:p>
            <a:r>
              <a:rPr lang="es-ES" sz="1200" dirty="0"/>
              <a:t>Por ejemplo, si tomamos como sistema al Universo, este se compone de Galaxias, que a su vez están compuestas por Sistemas Planetarios uno de los cuales es nuestro Sistema Solar dentro de los cuales se encuentra la Tierra como uno de sus planetas… y así podríamos continuar…</a:t>
            </a:r>
          </a:p>
          <a:p>
            <a:endParaRPr lang="es-ES" sz="1200" dirty="0"/>
          </a:p>
          <a:p>
            <a:r>
              <a:rPr lang="es-ES" sz="1200" dirty="0"/>
              <a:t>Acá en la pantalla, vemos los Sistemas que componen el cuerpo humano.</a:t>
            </a:r>
          </a:p>
          <a:p>
            <a:endParaRPr lang="es-ES" dirty="0"/>
          </a:p>
        </p:txBody>
      </p:sp>
      <p:sp>
        <p:nvSpPr>
          <p:cNvPr id="4" name="Marcador de número de diapositiva 3"/>
          <p:cNvSpPr>
            <a:spLocks noGrp="1"/>
          </p:cNvSpPr>
          <p:nvPr>
            <p:ph type="sldNum" sz="quarter" idx="10"/>
          </p:nvPr>
        </p:nvSpPr>
        <p:spPr/>
        <p:txBody>
          <a:bodyPr/>
          <a:lstStyle/>
          <a:p>
            <a:fld id="{797B52CF-AD2E-41F9-88D6-F9D551D9872B}" type="slidenum">
              <a:rPr lang="en-US" smtClean="0"/>
              <a:t>8</a:t>
            </a:fld>
            <a:endParaRPr lang="en-US"/>
          </a:p>
        </p:txBody>
      </p:sp>
    </p:spTree>
    <p:extLst>
      <p:ext uri="{BB962C8B-B14F-4D97-AF65-F5344CB8AC3E}">
        <p14:creationId xmlns:p14="http://schemas.microsoft.com/office/powerpoint/2010/main" val="3180074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Hablaremos ahora de las partes de los sistemas:</a:t>
            </a:r>
          </a:p>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9</a:t>
            </a:fld>
            <a:endParaRPr lang="en-US"/>
          </a:p>
        </p:txBody>
      </p:sp>
    </p:spTree>
    <p:extLst>
      <p:ext uri="{BB962C8B-B14F-4D97-AF65-F5344CB8AC3E}">
        <p14:creationId xmlns:p14="http://schemas.microsoft.com/office/powerpoint/2010/main" val="2093336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sz="1200" dirty="0"/>
              <a:t>Para comenzar tenemos los elementos,</a:t>
            </a:r>
          </a:p>
          <a:p>
            <a:r>
              <a:rPr lang="es-ES" sz="1200" dirty="0"/>
              <a:t>Que son sus componentes.</a:t>
            </a:r>
          </a:p>
          <a:p>
            <a:endParaRPr lang="es-ES" sz="1200" dirty="0"/>
          </a:p>
          <a:p>
            <a:r>
              <a:rPr lang="es-ES" sz="1200" dirty="0"/>
              <a:t>En el caso del Sistema Solar, antes mencionado, podemos enumerar la estrella principal (el Sol), los planetas, los satélites, </a:t>
            </a:r>
            <a:r>
              <a:rPr lang="es-ES" sz="1200" dirty="0" err="1"/>
              <a:t>etc</a:t>
            </a:r>
            <a:r>
              <a:rPr lang="es-ES" sz="1200" dirty="0"/>
              <a:t>…</a:t>
            </a:r>
          </a:p>
          <a:p>
            <a:endParaRPr lang="es-ES" dirty="0"/>
          </a:p>
        </p:txBody>
      </p:sp>
      <p:sp>
        <p:nvSpPr>
          <p:cNvPr id="4" name="Marcador de número de diapositiva 3"/>
          <p:cNvSpPr>
            <a:spLocks noGrp="1"/>
          </p:cNvSpPr>
          <p:nvPr>
            <p:ph type="sldNum" sz="quarter" idx="5"/>
          </p:nvPr>
        </p:nvSpPr>
        <p:spPr/>
        <p:txBody>
          <a:bodyPr/>
          <a:lstStyle/>
          <a:p>
            <a:fld id="{797B52CF-AD2E-41F9-88D6-F9D551D9872B}" type="slidenum">
              <a:rPr lang="en-US" smtClean="0"/>
              <a:t>10</a:t>
            </a:fld>
            <a:endParaRPr lang="en-US"/>
          </a:p>
        </p:txBody>
      </p:sp>
    </p:spTree>
    <p:extLst>
      <p:ext uri="{BB962C8B-B14F-4D97-AF65-F5344CB8AC3E}">
        <p14:creationId xmlns:p14="http://schemas.microsoft.com/office/powerpoint/2010/main" val="957201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bg1"/>
        </a:solidFill>
        <a:effectLst/>
      </p:bgPr>
    </p:bg>
    <p:spTree>
      <p:nvGrpSpPr>
        <p:cNvPr id="1" name=""/>
        <p:cNvGrpSpPr/>
        <p:nvPr/>
      </p:nvGrpSpPr>
      <p:grpSpPr>
        <a:xfrm>
          <a:off x="0" y="0"/>
          <a:ext cx="0" cy="0"/>
          <a:chOff x="0" y="0"/>
          <a:chExt cx="0" cy="0"/>
        </a:xfrm>
      </p:grpSpPr>
      <p:sp>
        <p:nvSpPr>
          <p:cNvPr id="2" name="1 Título"/>
          <p:cNvSpPr>
            <a:spLocks noGrp="1"/>
          </p:cNvSpPr>
          <p:nvPr>
            <p:ph type="ctrTitle"/>
          </p:nvPr>
        </p:nvSpPr>
        <p:spPr>
          <a:xfrm>
            <a:off x="2655622" y="2665897"/>
            <a:ext cx="8479591" cy="1446550"/>
          </a:xfrm>
          <a:prstGeom prst="rect">
            <a:avLst/>
          </a:prstGeom>
          <a:noFill/>
        </p:spPr>
        <p:txBody>
          <a:bodyPr vert="horz" wrap="square" lIns="91440" tIns="45720" rIns="91440" bIns="45720" rtlCol="0" anchor="ctr" anchorCtr="0">
            <a:spAutoFit/>
          </a:bodyPr>
          <a:lstStyle>
            <a:lvl1pPr algn="l">
              <a:defRPr lang="es-ES" sz="4400" b="1" i="1" baseline="0">
                <a:ln w="12700">
                  <a:noFill/>
                </a:ln>
                <a:solidFill>
                  <a:srgbClr val="A40000"/>
                </a:solidFill>
                <a:latin typeface="Book Antiqua" panose="02040602050305030304" pitchFamily="18" charset="0"/>
                <a:ea typeface="+mn-ea"/>
                <a:cs typeface="Arial" pitchFamily="34" charset="0"/>
              </a:defRPr>
            </a:lvl1pPr>
          </a:lstStyle>
          <a:p>
            <a:pPr marL="0" lvl="0" indent="0" algn="ctr">
              <a:spcBef>
                <a:spcPct val="20000"/>
              </a:spcBef>
              <a:buClr>
                <a:srgbClr val="C00000"/>
              </a:buClr>
              <a:buFont typeface="Wingdings" pitchFamily="2" charset="2"/>
            </a:pPr>
            <a:r>
              <a:rPr lang="es-ES" dirty="0"/>
              <a:t>Haga clic para modificar el estilo de título del patrón</a:t>
            </a:r>
          </a:p>
        </p:txBody>
      </p:sp>
      <p:sp>
        <p:nvSpPr>
          <p:cNvPr id="3" name="2 Subtítulo"/>
          <p:cNvSpPr>
            <a:spLocks noGrp="1"/>
          </p:cNvSpPr>
          <p:nvPr>
            <p:ph type="subTitle" idx="1"/>
          </p:nvPr>
        </p:nvSpPr>
        <p:spPr>
          <a:xfrm>
            <a:off x="3721769" y="4209074"/>
            <a:ext cx="7413443" cy="1323439"/>
          </a:xfrm>
          <a:noFill/>
        </p:spPr>
        <p:txBody>
          <a:bodyPr vert="horz" wrap="square" lIns="91440" tIns="45720" rIns="91440" bIns="45720" rtlCol="0" anchor="ctr" anchorCtr="0">
            <a:spAutoFit/>
          </a:bodyPr>
          <a:lstStyle>
            <a:lvl1pPr algn="l">
              <a:defRPr lang="es-ES" sz="4000" b="1" i="1" spc="0" baseline="0" dirty="0">
                <a:ln w="12700">
                  <a:noFill/>
                </a:ln>
                <a:solidFill>
                  <a:schemeClr val="tx1"/>
                </a:solidFill>
                <a:latin typeface="Book Antiqua" panose="02040602050305030304" pitchFamily="18" charset="0"/>
                <a:ea typeface="+mn-ea"/>
                <a:cs typeface="Arial" pitchFamily="34" charset="0"/>
              </a:defRPr>
            </a:lvl1pPr>
          </a:lstStyle>
          <a:p>
            <a:pPr lvl="0" algn="ctr"/>
            <a:r>
              <a:rPr lang="es-ES" dirty="0"/>
              <a:t>Haga clic para modificar el estilo de subtítulo del patrón</a:t>
            </a:r>
          </a:p>
        </p:txBody>
      </p:sp>
    </p:spTree>
    <p:extLst>
      <p:ext uri="{BB962C8B-B14F-4D97-AF65-F5344CB8AC3E}">
        <p14:creationId xmlns:p14="http://schemas.microsoft.com/office/powerpoint/2010/main" val="1134458495"/>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257333" y="4869161"/>
            <a:ext cx="9697077" cy="566738"/>
          </a:xfrm>
          <a:prstGeom prst="rect">
            <a:avLst/>
          </a:prstGeom>
          <a:noFill/>
        </p:spPr>
        <p:txBody>
          <a:bodyPr/>
          <a:lstStyle>
            <a:lvl1pPr algn="ctr">
              <a:defRPr lang="es-ES" b="1" dirty="0">
                <a:ln w="3175">
                  <a:noFill/>
                </a:ln>
                <a:solidFill>
                  <a:srgbClr val="A40000"/>
                </a:solidFill>
                <a:latin typeface="Book Antiqua" panose="02040602050305030304" pitchFamily="18" charset="0"/>
                <a:ea typeface="Verdana" panose="020B0604030504040204" pitchFamily="34" charset="0"/>
                <a:cs typeface="Book Antiqua" panose="02040602050305030304" pitchFamily="18" charset="0"/>
              </a:defRPr>
            </a:lvl1pPr>
          </a:lstStyle>
          <a:p>
            <a:pPr lvl="0"/>
            <a:r>
              <a:rPr lang="es-ES" dirty="0"/>
              <a:t>Haga clic para modificar el estilo de título del patrón</a:t>
            </a:r>
          </a:p>
        </p:txBody>
      </p:sp>
      <p:sp>
        <p:nvSpPr>
          <p:cNvPr id="3" name="2 Marcador de posición de imagen"/>
          <p:cNvSpPr>
            <a:spLocks noGrp="1"/>
          </p:cNvSpPr>
          <p:nvPr>
            <p:ph type="pic" idx="1"/>
          </p:nvPr>
        </p:nvSpPr>
        <p:spPr>
          <a:xfrm>
            <a:off x="1295467" y="1196753"/>
            <a:ext cx="9697077" cy="352839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p>
        </p:txBody>
      </p:sp>
      <p:sp>
        <p:nvSpPr>
          <p:cNvPr id="4" name="3 Marcador de texto"/>
          <p:cNvSpPr>
            <a:spLocks noGrp="1"/>
          </p:cNvSpPr>
          <p:nvPr>
            <p:ph type="body" sz="half" idx="2"/>
          </p:nvPr>
        </p:nvSpPr>
        <p:spPr>
          <a:xfrm>
            <a:off x="1257333" y="5510337"/>
            <a:ext cx="9697077" cy="510952"/>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dirty="0"/>
              <a:t>Haga clic para modificar el estilo de texto del patrón</a:t>
            </a:r>
          </a:p>
        </p:txBody>
      </p:sp>
      <p:sp>
        <p:nvSpPr>
          <p:cNvPr id="7" name="6 Marcador de número de diapositiva"/>
          <p:cNvSpPr>
            <a:spLocks noGrp="1"/>
          </p:cNvSpPr>
          <p:nvPr>
            <p:ph type="sldNum" sz="quarter" idx="12"/>
          </p:nvPr>
        </p:nvSpPr>
        <p:spPr>
          <a:xfrm>
            <a:off x="11178672" y="6268456"/>
            <a:ext cx="884989" cy="449179"/>
          </a:xfrm>
          <a:prstGeom prst="rect">
            <a:avLst/>
          </a:prstGeom>
        </p:spPr>
        <p:txBody>
          <a:bodyPr/>
          <a:lstStyle/>
          <a:p>
            <a:fld id="{BE6E7CD0-D526-4494-A629-31890B01C973}" type="slidenum">
              <a:rPr lang="es-ES" smtClean="0"/>
              <a:t>‹Nº›</a:t>
            </a:fld>
            <a:endParaRPr lang="es-ES"/>
          </a:p>
        </p:txBody>
      </p:sp>
    </p:spTree>
    <p:extLst>
      <p:ext uri="{BB962C8B-B14F-4D97-AF65-F5344CB8AC3E}">
        <p14:creationId xmlns:p14="http://schemas.microsoft.com/office/powerpoint/2010/main" val="3178194525"/>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sp>
        <p:nvSpPr>
          <p:cNvPr id="3" name="2 Marcador de texto vertical"/>
          <p:cNvSpPr>
            <a:spLocks noGrp="1"/>
          </p:cNvSpPr>
          <p:nvPr>
            <p:ph type="body" orient="vert" idx="1"/>
          </p:nvPr>
        </p:nvSpPr>
        <p:spPr>
          <a:xfrm>
            <a:off x="609600" y="1423318"/>
            <a:ext cx="10972800" cy="4525963"/>
          </a:xfrm>
        </p:spPr>
        <p:txBody>
          <a:bodyPr vert="eaVert"/>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5 Marcador de número de diapositiva"/>
          <p:cNvSpPr>
            <a:spLocks noGrp="1"/>
          </p:cNvSpPr>
          <p:nvPr>
            <p:ph type="sldNum" sz="quarter" idx="12"/>
          </p:nvPr>
        </p:nvSpPr>
        <p:spPr>
          <a:xfrm>
            <a:off x="11178672" y="6268456"/>
            <a:ext cx="884989" cy="449179"/>
          </a:xfrm>
          <a:prstGeom prst="rect">
            <a:avLst/>
          </a:prstGeom>
        </p:spPr>
        <p:txBody>
          <a:bodyPr/>
          <a:lstStyle/>
          <a:p>
            <a:fld id="{BE6E7CD0-D526-4494-A629-31890B01C973}" type="slidenum">
              <a:rPr lang="es-ES" smtClean="0"/>
              <a:t>‹Nº›</a:t>
            </a:fld>
            <a:endParaRPr lang="es-ES"/>
          </a:p>
        </p:txBody>
      </p:sp>
      <p:sp>
        <p:nvSpPr>
          <p:cNvPr id="7" name="Título 6">
            <a:extLst>
              <a:ext uri="{FF2B5EF4-FFF2-40B4-BE49-F238E27FC236}">
                <a16:creationId xmlns:a16="http://schemas.microsoft.com/office/drawing/2014/main" id="{ADF54C62-10AF-46AF-A7A7-A716141DB71B}"/>
              </a:ext>
            </a:extLst>
          </p:cNvPr>
          <p:cNvSpPr>
            <a:spLocks noGrp="1"/>
          </p:cNvSpPr>
          <p:nvPr>
            <p:ph type="title"/>
          </p:nvPr>
        </p:nvSpPr>
        <p:spPr/>
        <p:txBody>
          <a:bodyPr/>
          <a:lstStyle>
            <a:lvl1pPr algn="r">
              <a:defRPr/>
            </a:lvl1pPr>
          </a:lstStyle>
          <a:p>
            <a:r>
              <a:rPr lang="es-ES"/>
              <a:t>Haga clic para modificar el estilo de título del patrón</a:t>
            </a:r>
          </a:p>
        </p:txBody>
      </p:sp>
      <p:pic>
        <p:nvPicPr>
          <p:cNvPr id="5" name="Picture 2" descr="Resultado de imagen de teoria de sistemas mapa conceptual">
            <a:extLst>
              <a:ext uri="{FF2B5EF4-FFF2-40B4-BE49-F238E27FC236}">
                <a16:creationId xmlns:a16="http://schemas.microsoft.com/office/drawing/2014/main" id="{3DF313B6-E2F4-46E8-8D8B-AB688C51A04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77826"/>
            <a:ext cx="12192000" cy="648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270369"/>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6751641"/>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C5FA29-184C-480A-A645-59CA9EC1DF8A}"/>
              </a:ext>
            </a:extLst>
          </p:cNvPr>
          <p:cNvSpPr>
            <a:spLocks noGrp="1"/>
          </p:cNvSpPr>
          <p:nvPr>
            <p:ph type="title"/>
          </p:nvPr>
        </p:nvSpPr>
        <p:spPr>
          <a:xfrm>
            <a:off x="3737811" y="0"/>
            <a:ext cx="8454188" cy="397042"/>
          </a:xfrm>
        </p:spPr>
        <p:txBody>
          <a:bodyPr/>
          <a:lstStyle>
            <a:lvl1pPr algn="r">
              <a:defRPr/>
            </a:lvl1pPr>
          </a:lstStyle>
          <a:p>
            <a:r>
              <a:rPr lang="es-ES"/>
              <a:t>Haga clic para modificar el estilo de título del patrón</a:t>
            </a:r>
          </a:p>
        </p:txBody>
      </p:sp>
      <p:sp>
        <p:nvSpPr>
          <p:cNvPr id="3" name="Marcador de número de diapositiva 2">
            <a:extLst>
              <a:ext uri="{FF2B5EF4-FFF2-40B4-BE49-F238E27FC236}">
                <a16:creationId xmlns:a16="http://schemas.microsoft.com/office/drawing/2014/main" id="{E05359AF-83A0-4021-A591-C22C0BDC52D3}"/>
              </a:ext>
            </a:extLst>
          </p:cNvPr>
          <p:cNvSpPr>
            <a:spLocks noGrp="1"/>
          </p:cNvSpPr>
          <p:nvPr>
            <p:ph type="sldNum" sz="quarter" idx="10"/>
          </p:nvPr>
        </p:nvSpPr>
        <p:spPr>
          <a:xfrm>
            <a:off x="11178672" y="6268456"/>
            <a:ext cx="884989" cy="449179"/>
          </a:xfrm>
          <a:prstGeom prst="rect">
            <a:avLst/>
          </a:prstGeom>
        </p:spPr>
        <p:txBody>
          <a:bodyPr/>
          <a:lstStyle/>
          <a:p>
            <a:fld id="{BE6E7CD0-D526-4494-A629-31890B01C973}" type="slidenum">
              <a:rPr lang="es-ES" smtClean="0"/>
              <a:pPr/>
              <a:t>‹Nº›</a:t>
            </a:fld>
            <a:endParaRPr lang="es-ES" dirty="0"/>
          </a:p>
        </p:txBody>
      </p:sp>
    </p:spTree>
    <p:extLst>
      <p:ext uri="{BB962C8B-B14F-4D97-AF65-F5344CB8AC3E}">
        <p14:creationId xmlns:p14="http://schemas.microsoft.com/office/powerpoint/2010/main" val="4090834243"/>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a:xfrm>
            <a:off x="751729" y="1076073"/>
            <a:ext cx="10972800" cy="5072064"/>
          </a:xfrm>
        </p:spPr>
        <p:txBody>
          <a:bodyPr vert="horz" lIns="36000" tIns="36000" rIns="36000" bIns="36000" rtlCol="0">
            <a:noAutofit/>
          </a:bodyPr>
          <a:lstStyle>
            <a:lvl1pPr>
              <a:lnSpc>
                <a:spcPts val="3600"/>
              </a:lnSpc>
              <a:spcAft>
                <a:spcPts val="24"/>
              </a:spcAft>
              <a:defRPr lang="es-ES" sz="2400" dirty="0" smtClean="0"/>
            </a:lvl1pPr>
            <a:lvl2pPr>
              <a:lnSpc>
                <a:spcPts val="3600"/>
              </a:lnSpc>
              <a:defRPr lang="es-ES" sz="2300" dirty="0" smtClean="0"/>
            </a:lvl2pPr>
            <a:lvl3pPr>
              <a:lnSpc>
                <a:spcPts val="3600"/>
              </a:lnSpc>
              <a:defRPr lang="es-ES" sz="2200" dirty="0" smtClean="0"/>
            </a:lvl3pPr>
            <a:lvl4pPr>
              <a:lnSpc>
                <a:spcPts val="3600"/>
              </a:lnSpc>
              <a:defRPr lang="es-ES" sz="2000" dirty="0" smtClean="0"/>
            </a:lvl4pPr>
            <a:lvl5pPr>
              <a:lnSpc>
                <a:spcPts val="3600"/>
              </a:lnSpc>
              <a:defRPr lang="es-ES" sz="2000" dirty="0"/>
            </a:lvl5pPr>
          </a:lstStyle>
          <a:p>
            <a:pPr lvl="0">
              <a:lnSpc>
                <a:spcPts val="3600"/>
              </a:lnSpc>
            </a:pPr>
            <a:r>
              <a:rPr lang="es-ES" dirty="0"/>
              <a:t>Haga clic para modificar el estilo de texto del patrón</a:t>
            </a:r>
          </a:p>
          <a:p>
            <a:pPr marL="881063" lvl="1" indent="-514350">
              <a:lnSpc>
                <a:spcPts val="3600"/>
              </a:lnSpc>
            </a:pPr>
            <a:r>
              <a:rPr lang="es-ES" dirty="0"/>
              <a:t>Segundo nivel</a:t>
            </a:r>
          </a:p>
          <a:p>
            <a:pPr marL="1071563" lvl="2" defTabSz="987425"/>
            <a:r>
              <a:rPr lang="es-ES" dirty="0"/>
              <a:t>Tercer nivel</a:t>
            </a:r>
          </a:p>
          <a:p>
            <a:pPr marL="1352550" lvl="3"/>
            <a:r>
              <a:rPr lang="es-ES" dirty="0"/>
              <a:t>Cuarto nivel</a:t>
            </a:r>
          </a:p>
          <a:p>
            <a:pPr marL="1695450" lvl="4"/>
            <a:r>
              <a:rPr lang="es-ES" dirty="0"/>
              <a:t>Quinto nivel</a:t>
            </a:r>
          </a:p>
        </p:txBody>
      </p:sp>
      <p:cxnSp>
        <p:nvCxnSpPr>
          <p:cNvPr id="8" name="Conector recto 7">
            <a:extLst>
              <a:ext uri="{FF2B5EF4-FFF2-40B4-BE49-F238E27FC236}">
                <a16:creationId xmlns:a16="http://schemas.microsoft.com/office/drawing/2014/main" id="{43724F7F-5188-42BE-B67B-0E78F9B9F8F9}"/>
              </a:ext>
            </a:extLst>
          </p:cNvPr>
          <p:cNvCxnSpPr>
            <a:cxnSpLocks/>
          </p:cNvCxnSpPr>
          <p:nvPr userDrawn="1"/>
        </p:nvCxnSpPr>
        <p:spPr>
          <a:xfrm>
            <a:off x="11621167" y="6717634"/>
            <a:ext cx="0" cy="140366"/>
          </a:xfrm>
          <a:prstGeom prst="line">
            <a:avLst/>
          </a:prstGeom>
          <a:ln>
            <a:solidFill>
              <a:srgbClr val="CC0000"/>
            </a:solidFill>
          </a:ln>
        </p:spPr>
        <p:style>
          <a:lnRef idx="1">
            <a:schemeClr val="accent1"/>
          </a:lnRef>
          <a:fillRef idx="0">
            <a:schemeClr val="accent1"/>
          </a:fillRef>
          <a:effectRef idx="0">
            <a:schemeClr val="accent1"/>
          </a:effectRef>
          <a:fontRef idx="minor">
            <a:schemeClr val="tx1"/>
          </a:fontRef>
        </p:style>
      </p:cxnSp>
      <p:sp>
        <p:nvSpPr>
          <p:cNvPr id="4" name="Título 3">
            <a:extLst>
              <a:ext uri="{FF2B5EF4-FFF2-40B4-BE49-F238E27FC236}">
                <a16:creationId xmlns:a16="http://schemas.microsoft.com/office/drawing/2014/main" id="{F8CFC6B2-2805-4894-8859-013D356BAD2D}"/>
              </a:ext>
            </a:extLst>
          </p:cNvPr>
          <p:cNvSpPr>
            <a:spLocks noGrp="1"/>
          </p:cNvSpPr>
          <p:nvPr>
            <p:ph type="title"/>
          </p:nvPr>
        </p:nvSpPr>
        <p:spPr/>
        <p:txBody>
          <a:bodyPr/>
          <a:lstStyle>
            <a:lvl1pPr algn="r">
              <a:defRPr/>
            </a:lvl1pPr>
          </a:lstStyle>
          <a:p>
            <a:r>
              <a:rPr lang="es-ES"/>
              <a:t>Haga clic para modificar el estilo de título del patrón</a:t>
            </a:r>
          </a:p>
        </p:txBody>
      </p:sp>
      <p:sp>
        <p:nvSpPr>
          <p:cNvPr id="11" name="Marcador de número de diapositiva 10">
            <a:extLst>
              <a:ext uri="{FF2B5EF4-FFF2-40B4-BE49-F238E27FC236}">
                <a16:creationId xmlns:a16="http://schemas.microsoft.com/office/drawing/2014/main" id="{F78444FA-384B-421B-B81C-AE4C53321FF2}"/>
              </a:ext>
            </a:extLst>
          </p:cNvPr>
          <p:cNvSpPr>
            <a:spLocks noGrp="1"/>
          </p:cNvSpPr>
          <p:nvPr>
            <p:ph type="sldNum" sz="quarter" idx="10"/>
          </p:nvPr>
        </p:nvSpPr>
        <p:spPr>
          <a:xfrm>
            <a:off x="11178672" y="6268456"/>
            <a:ext cx="884989" cy="449179"/>
          </a:xfrm>
          <a:prstGeom prst="rect">
            <a:avLst/>
          </a:prstGeom>
        </p:spPr>
        <p:txBody>
          <a:bodyPr/>
          <a:lstStyle/>
          <a:p>
            <a:fld id="{BE6E7CD0-D526-4494-A629-31890B01C973}" type="slidenum">
              <a:rPr lang="es-ES" smtClean="0"/>
              <a:pPr/>
              <a:t>‹Nº›</a:t>
            </a:fld>
            <a:endParaRPr lang="es-ES" dirty="0"/>
          </a:p>
        </p:txBody>
      </p:sp>
    </p:spTree>
    <p:extLst>
      <p:ext uri="{BB962C8B-B14F-4D97-AF65-F5344CB8AC3E}">
        <p14:creationId xmlns:p14="http://schemas.microsoft.com/office/powerpoint/2010/main" val="4171769685"/>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6" name="5 Marcador de número de diapositiva"/>
          <p:cNvSpPr>
            <a:spLocks noGrp="1"/>
          </p:cNvSpPr>
          <p:nvPr>
            <p:ph type="sldNum" sz="quarter" idx="12"/>
          </p:nvPr>
        </p:nvSpPr>
        <p:spPr>
          <a:xfrm>
            <a:off x="11178672" y="6268456"/>
            <a:ext cx="884989" cy="449179"/>
          </a:xfrm>
          <a:prstGeom prst="rect">
            <a:avLst/>
          </a:prstGeom>
        </p:spPr>
        <p:txBody>
          <a:bodyPr/>
          <a:lstStyle/>
          <a:p>
            <a:fld id="{BE6E7CD0-D526-4494-A629-31890B01C973}" type="slidenum">
              <a:rPr lang="es-ES" smtClean="0"/>
              <a:t>‹Nº›</a:t>
            </a:fld>
            <a:endParaRPr lang="es-ES"/>
          </a:p>
        </p:txBody>
      </p:sp>
      <p:sp>
        <p:nvSpPr>
          <p:cNvPr id="2" name="1 Título"/>
          <p:cNvSpPr>
            <a:spLocks noGrp="1"/>
          </p:cNvSpPr>
          <p:nvPr>
            <p:ph type="title"/>
          </p:nvPr>
        </p:nvSpPr>
        <p:spPr>
          <a:xfrm>
            <a:off x="1394884" y="3902551"/>
            <a:ext cx="10363200" cy="1446550"/>
          </a:xfrm>
          <a:prstGeom prst="rect">
            <a:avLst/>
          </a:prstGeom>
          <a:noFill/>
        </p:spPr>
        <p:txBody>
          <a:bodyPr vert="horz" wrap="square" lIns="91440" tIns="45720" rIns="91440" bIns="45720" rtlCol="0" anchor="ctr" anchorCtr="0">
            <a:spAutoFit/>
          </a:bodyPr>
          <a:lstStyle>
            <a:lvl1pPr>
              <a:defRPr lang="es-ES" sz="4400" dirty="0">
                <a:ln w="12700">
                  <a:noFill/>
                </a:ln>
                <a:solidFill>
                  <a:srgbClr val="A40000"/>
                </a:solidFill>
                <a:ea typeface="+mn-ea"/>
                <a:cs typeface="Arial" pitchFamily="34" charset="0"/>
              </a:defRPr>
            </a:lvl1pPr>
          </a:lstStyle>
          <a:p>
            <a:pPr marL="0" lvl="0" indent="0" algn="ctr">
              <a:spcBef>
                <a:spcPct val="20000"/>
              </a:spcBef>
              <a:buClr>
                <a:srgbClr val="C00000"/>
              </a:buClr>
              <a:buFont typeface="Wingdings" pitchFamily="2" charset="2"/>
            </a:pPr>
            <a:r>
              <a:rPr lang="es-ES" dirty="0"/>
              <a:t>Haga clic para modificar el estilo de título del patrón</a:t>
            </a:r>
          </a:p>
        </p:txBody>
      </p:sp>
    </p:spTree>
    <p:extLst>
      <p:ext uri="{BB962C8B-B14F-4D97-AF65-F5344CB8AC3E}">
        <p14:creationId xmlns:p14="http://schemas.microsoft.com/office/powerpoint/2010/main" val="1799046407"/>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609600" y="1428751"/>
            <a:ext cx="5384800" cy="4525963"/>
          </a:xfrm>
        </p:spPr>
        <p:txBody>
          <a:bodyPr/>
          <a:lstStyle>
            <a:lvl1pPr>
              <a:defRPr sz="26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3 Marcador de contenido"/>
          <p:cNvSpPr>
            <a:spLocks noGrp="1"/>
          </p:cNvSpPr>
          <p:nvPr>
            <p:ph sz="half" idx="2"/>
          </p:nvPr>
        </p:nvSpPr>
        <p:spPr>
          <a:xfrm>
            <a:off x="6197600" y="1428751"/>
            <a:ext cx="5384800" cy="4525963"/>
          </a:xfrm>
        </p:spPr>
        <p:txBody>
          <a:bodyPr/>
          <a:lstStyle>
            <a:lvl1pPr>
              <a:defRPr sz="26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7" name="6 Marcador de número de diapositiva"/>
          <p:cNvSpPr>
            <a:spLocks noGrp="1"/>
          </p:cNvSpPr>
          <p:nvPr>
            <p:ph type="sldNum" sz="quarter" idx="12"/>
          </p:nvPr>
        </p:nvSpPr>
        <p:spPr>
          <a:xfrm>
            <a:off x="11178672" y="6268456"/>
            <a:ext cx="884989" cy="449179"/>
          </a:xfrm>
          <a:prstGeom prst="rect">
            <a:avLst/>
          </a:prstGeom>
        </p:spPr>
        <p:txBody>
          <a:bodyPr/>
          <a:lstStyle/>
          <a:p>
            <a:fld id="{BE6E7CD0-D526-4494-A629-31890B01C973}" type="slidenum">
              <a:rPr lang="es-ES" smtClean="0"/>
              <a:t>‹Nº›</a:t>
            </a:fld>
            <a:endParaRPr lang="es-ES"/>
          </a:p>
        </p:txBody>
      </p:sp>
      <p:sp>
        <p:nvSpPr>
          <p:cNvPr id="9" name="Título 8">
            <a:extLst>
              <a:ext uri="{FF2B5EF4-FFF2-40B4-BE49-F238E27FC236}">
                <a16:creationId xmlns:a16="http://schemas.microsoft.com/office/drawing/2014/main" id="{73BD1F6E-B38D-487B-BC1D-36930BD804D2}"/>
              </a:ext>
            </a:extLst>
          </p:cNvPr>
          <p:cNvSpPr>
            <a:spLocks noGrp="1"/>
          </p:cNvSpPr>
          <p:nvPr>
            <p:ph type="title"/>
          </p:nvPr>
        </p:nvSpPr>
        <p:spPr/>
        <p:txBody>
          <a:bodyPr/>
          <a:lstStyle>
            <a:lvl1pPr algn="r">
              <a:defRPr/>
            </a:lvl1pPr>
          </a:lstStyle>
          <a:p>
            <a:r>
              <a:rPr lang="es-ES"/>
              <a:t>Haga clic para modificar el estilo de título del patrón</a:t>
            </a:r>
          </a:p>
        </p:txBody>
      </p:sp>
    </p:spTree>
    <p:extLst>
      <p:ext uri="{BB962C8B-B14F-4D97-AF65-F5344CB8AC3E}">
        <p14:creationId xmlns:p14="http://schemas.microsoft.com/office/powerpoint/2010/main" val="935679818"/>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2 Marcador de texto"/>
          <p:cNvSpPr>
            <a:spLocks noGrp="1"/>
          </p:cNvSpPr>
          <p:nvPr>
            <p:ph type="body" idx="1" hasCustomPrompt="1"/>
          </p:nvPr>
        </p:nvSpPr>
        <p:spPr>
          <a:xfrm>
            <a:off x="609600" y="1196753"/>
            <a:ext cx="5386917" cy="978123"/>
          </a:xfrm>
        </p:spPr>
        <p:txBody>
          <a:bodyPr anchor="t">
            <a:noAutofit/>
          </a:bodyPr>
          <a:lstStyle>
            <a:lvl1pPr marL="0" indent="0">
              <a:buNone/>
              <a:defRPr sz="2000" b="1">
                <a:solidFill>
                  <a:srgbClr val="CC0000"/>
                </a:solidFill>
                <a:latin typeface="Book Antiqua" panose="0204060205030503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5" name="4 Marcador de texto"/>
          <p:cNvSpPr>
            <a:spLocks noGrp="1"/>
          </p:cNvSpPr>
          <p:nvPr>
            <p:ph type="body" sz="quarter" idx="3" hasCustomPrompt="1"/>
          </p:nvPr>
        </p:nvSpPr>
        <p:spPr>
          <a:xfrm>
            <a:off x="6193368" y="1196753"/>
            <a:ext cx="5389033" cy="978123"/>
          </a:xfrm>
        </p:spPr>
        <p:txBody>
          <a:bodyPr anchor="t">
            <a:noAutofit/>
          </a:bodyPr>
          <a:lstStyle>
            <a:lvl1pPr marL="0" indent="0">
              <a:buNone/>
              <a:defRPr sz="2000" b="1">
                <a:solidFill>
                  <a:srgbClr val="CC0000"/>
                </a:solidFill>
                <a:latin typeface="Book Antiqua" panose="0204060205030503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9" name="8 Marcador de número de diapositiva"/>
          <p:cNvSpPr>
            <a:spLocks noGrp="1"/>
          </p:cNvSpPr>
          <p:nvPr>
            <p:ph type="sldNum" sz="quarter" idx="12"/>
          </p:nvPr>
        </p:nvSpPr>
        <p:spPr>
          <a:xfrm>
            <a:off x="11178672" y="6268456"/>
            <a:ext cx="884989" cy="449179"/>
          </a:xfrm>
          <a:prstGeom prst="rect">
            <a:avLst/>
          </a:prstGeom>
        </p:spPr>
        <p:txBody>
          <a:bodyPr/>
          <a:lstStyle/>
          <a:p>
            <a:fld id="{BE6E7CD0-D526-4494-A629-31890B01C973}" type="slidenum">
              <a:rPr lang="es-ES" smtClean="0"/>
              <a:t>‹Nº›</a:t>
            </a:fld>
            <a:endParaRPr lang="es-ES"/>
          </a:p>
        </p:txBody>
      </p:sp>
      <p:sp>
        <p:nvSpPr>
          <p:cNvPr id="10" name="Título 9">
            <a:extLst>
              <a:ext uri="{FF2B5EF4-FFF2-40B4-BE49-F238E27FC236}">
                <a16:creationId xmlns:a16="http://schemas.microsoft.com/office/drawing/2014/main" id="{0E466263-24DE-4374-9DE5-7D77CFC14CE5}"/>
              </a:ext>
            </a:extLst>
          </p:cNvPr>
          <p:cNvSpPr>
            <a:spLocks noGrp="1"/>
          </p:cNvSpPr>
          <p:nvPr>
            <p:ph type="title"/>
          </p:nvPr>
        </p:nvSpPr>
        <p:spPr/>
        <p:txBody>
          <a:bodyPr/>
          <a:lstStyle>
            <a:lvl1pPr algn="r">
              <a:defRPr/>
            </a:lvl1pPr>
          </a:lstStyle>
          <a:p>
            <a:r>
              <a:rPr lang="es-ES"/>
              <a:t>Haga clic para modificar el estilo de título del patrón</a:t>
            </a:r>
          </a:p>
        </p:txBody>
      </p:sp>
    </p:spTree>
    <p:extLst>
      <p:ext uri="{BB962C8B-B14F-4D97-AF65-F5344CB8AC3E}">
        <p14:creationId xmlns:p14="http://schemas.microsoft.com/office/powerpoint/2010/main" val="1034978775"/>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sp>
        <p:nvSpPr>
          <p:cNvPr id="5" name="4 Marcador de número de diapositiva"/>
          <p:cNvSpPr>
            <a:spLocks noGrp="1"/>
          </p:cNvSpPr>
          <p:nvPr>
            <p:ph type="sldNum" sz="quarter" idx="12"/>
          </p:nvPr>
        </p:nvSpPr>
        <p:spPr>
          <a:xfrm>
            <a:off x="11178672" y="6268456"/>
            <a:ext cx="884989" cy="449179"/>
          </a:xfrm>
          <a:prstGeom prst="rect">
            <a:avLst/>
          </a:prstGeom>
        </p:spPr>
        <p:txBody>
          <a:bodyPr/>
          <a:lstStyle/>
          <a:p>
            <a:fld id="{BE6E7CD0-D526-4494-A629-31890B01C973}" type="slidenum">
              <a:rPr lang="es-ES" smtClean="0"/>
              <a:t>‹Nº›</a:t>
            </a:fld>
            <a:endParaRPr lang="es-ES"/>
          </a:p>
        </p:txBody>
      </p:sp>
      <p:sp>
        <p:nvSpPr>
          <p:cNvPr id="7" name="Título 6">
            <a:extLst>
              <a:ext uri="{FF2B5EF4-FFF2-40B4-BE49-F238E27FC236}">
                <a16:creationId xmlns:a16="http://schemas.microsoft.com/office/drawing/2014/main" id="{09B5275F-4EF5-4B57-802D-34358DC6C5C1}"/>
              </a:ext>
            </a:extLst>
          </p:cNvPr>
          <p:cNvSpPr>
            <a:spLocks noGrp="1"/>
          </p:cNvSpPr>
          <p:nvPr>
            <p:ph type="title"/>
          </p:nvPr>
        </p:nvSpPr>
        <p:spPr/>
        <p:txBody>
          <a:bodyPr/>
          <a:lstStyle>
            <a:lvl1pPr algn="r">
              <a:defRPr/>
            </a:lvl1pPr>
          </a:lstStyle>
          <a:p>
            <a:r>
              <a:rPr lang="es-ES"/>
              <a:t>Haga clic para modificar el estilo de título del patrón</a:t>
            </a:r>
          </a:p>
        </p:txBody>
      </p:sp>
    </p:spTree>
    <p:extLst>
      <p:ext uri="{BB962C8B-B14F-4D97-AF65-F5344CB8AC3E}">
        <p14:creationId xmlns:p14="http://schemas.microsoft.com/office/powerpoint/2010/main" val="2097996697"/>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a:xfrm>
            <a:off x="11178672" y="6268456"/>
            <a:ext cx="884989" cy="449179"/>
          </a:xfrm>
          <a:prstGeom prst="rect">
            <a:avLst/>
          </a:prstGeom>
        </p:spPr>
        <p:txBody>
          <a:bodyPr/>
          <a:lstStyle/>
          <a:p>
            <a:fld id="{BE6E7CD0-D526-4494-A629-31890B01C973}" type="slidenum">
              <a:rPr lang="es-ES" smtClean="0"/>
              <a:t>‹Nº›</a:t>
            </a:fld>
            <a:endParaRPr lang="es-ES"/>
          </a:p>
        </p:txBody>
      </p:sp>
    </p:spTree>
    <p:extLst>
      <p:ext uri="{BB962C8B-B14F-4D97-AF65-F5344CB8AC3E}">
        <p14:creationId xmlns:p14="http://schemas.microsoft.com/office/powerpoint/2010/main" val="3927884849"/>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23393" y="1340768"/>
            <a:ext cx="4011084" cy="946026"/>
          </a:xfrm>
          <a:prstGeom prst="rect">
            <a:avLst/>
          </a:prstGeom>
          <a:noFill/>
        </p:spPr>
        <p:txBody>
          <a:bodyPr anchor="t"/>
          <a:lstStyle>
            <a:lvl1pPr algn="l">
              <a:defRPr sz="2200" b="0">
                <a:solidFill>
                  <a:srgbClr val="A40000"/>
                </a:solidFill>
                <a:latin typeface="Book Antiqua" panose="02040602050305030304" pitchFamily="18" charset="0"/>
              </a:defRPr>
            </a:lvl1pPr>
          </a:lstStyle>
          <a:p>
            <a:r>
              <a:rPr lang="es-ES" dirty="0"/>
              <a:t>Haga clic para modificar el estilo de título del patrón</a:t>
            </a:r>
          </a:p>
        </p:txBody>
      </p:sp>
      <p:sp>
        <p:nvSpPr>
          <p:cNvPr id="3" name="2 Marcador de contenido"/>
          <p:cNvSpPr>
            <a:spLocks noGrp="1"/>
          </p:cNvSpPr>
          <p:nvPr>
            <p:ph idx="1"/>
          </p:nvPr>
        </p:nvSpPr>
        <p:spPr>
          <a:xfrm>
            <a:off x="4766733" y="1340769"/>
            <a:ext cx="6815667" cy="4641379"/>
          </a:xfrm>
        </p:spPr>
        <p:txBody>
          <a:bodyPr/>
          <a:lstStyle>
            <a:lvl1pPr>
              <a:defRPr sz="2800"/>
            </a:lvl1pPr>
            <a:lvl2pPr>
              <a:defRPr sz="24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3 Marcador de texto"/>
          <p:cNvSpPr>
            <a:spLocks noGrp="1"/>
          </p:cNvSpPr>
          <p:nvPr>
            <p:ph type="body" sz="half" idx="2"/>
          </p:nvPr>
        </p:nvSpPr>
        <p:spPr>
          <a:xfrm>
            <a:off x="609601" y="2370221"/>
            <a:ext cx="4011084" cy="3611926"/>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dirty="0"/>
              <a:t>Haga clic para modificar el estilo de texto del patrón</a:t>
            </a:r>
          </a:p>
        </p:txBody>
      </p:sp>
      <p:sp>
        <p:nvSpPr>
          <p:cNvPr id="5" name="4 Marcador de fecha"/>
          <p:cNvSpPr>
            <a:spLocks noGrp="1"/>
          </p:cNvSpPr>
          <p:nvPr>
            <p:ph type="dt" sz="half" idx="10"/>
          </p:nvPr>
        </p:nvSpPr>
        <p:spPr>
          <a:xfrm>
            <a:off x="609600" y="6237313"/>
            <a:ext cx="2844800" cy="365125"/>
          </a:xfrm>
          <a:prstGeom prst="rect">
            <a:avLst/>
          </a:prstGeom>
        </p:spPr>
        <p:txBody>
          <a:bodyPr/>
          <a:lstStyle/>
          <a:p>
            <a:fld id="{25562923-2E0A-44FD-8683-9F40F2D6220B}" type="datetimeFigureOut">
              <a:rPr lang="es-ES" smtClean="0"/>
              <a:t>29/01/2022</a:t>
            </a:fld>
            <a:endParaRPr lang="es-ES"/>
          </a:p>
        </p:txBody>
      </p:sp>
      <p:sp>
        <p:nvSpPr>
          <p:cNvPr id="6" name="5 Marcador de pie de página"/>
          <p:cNvSpPr>
            <a:spLocks noGrp="1"/>
          </p:cNvSpPr>
          <p:nvPr>
            <p:ph type="ftr" sz="quarter" idx="11"/>
          </p:nvPr>
        </p:nvSpPr>
        <p:spPr>
          <a:xfrm>
            <a:off x="4165600" y="6237313"/>
            <a:ext cx="3860800" cy="365125"/>
          </a:xfrm>
          <a:prstGeom prst="rect">
            <a:avLst/>
          </a:prstGeom>
        </p:spPr>
        <p:txBody>
          <a:bodyPr/>
          <a:lstStyle/>
          <a:p>
            <a:endParaRPr lang="es-ES"/>
          </a:p>
        </p:txBody>
      </p:sp>
      <p:sp>
        <p:nvSpPr>
          <p:cNvPr id="7" name="6 Marcador de número de diapositiva"/>
          <p:cNvSpPr>
            <a:spLocks noGrp="1"/>
          </p:cNvSpPr>
          <p:nvPr>
            <p:ph type="sldNum" sz="quarter" idx="12"/>
          </p:nvPr>
        </p:nvSpPr>
        <p:spPr>
          <a:xfrm>
            <a:off x="11178672" y="6268456"/>
            <a:ext cx="884989" cy="449179"/>
          </a:xfrm>
          <a:prstGeom prst="rect">
            <a:avLst/>
          </a:prstGeom>
        </p:spPr>
        <p:txBody>
          <a:bodyPr/>
          <a:lstStyle/>
          <a:p>
            <a:fld id="{BE6E7CD0-D526-4494-A629-31890B01C973}" type="slidenum">
              <a:rPr lang="es-ES" smtClean="0"/>
              <a:t>‹Nº›</a:t>
            </a:fld>
            <a:endParaRPr lang="es-ES"/>
          </a:p>
        </p:txBody>
      </p:sp>
    </p:spTree>
    <p:extLst>
      <p:ext uri="{BB962C8B-B14F-4D97-AF65-F5344CB8AC3E}">
        <p14:creationId xmlns:p14="http://schemas.microsoft.com/office/powerpoint/2010/main" val="698935933"/>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2 Marcador de texto"/>
          <p:cNvSpPr>
            <a:spLocks noGrp="1"/>
          </p:cNvSpPr>
          <p:nvPr>
            <p:ph type="body" idx="1"/>
          </p:nvPr>
        </p:nvSpPr>
        <p:spPr>
          <a:xfrm>
            <a:off x="673768" y="1058999"/>
            <a:ext cx="10972800" cy="4944758"/>
          </a:xfrm>
          <a:prstGeom prst="rect">
            <a:avLst/>
          </a:prstGeom>
        </p:spPr>
        <p:txBody>
          <a:bodyPr vert="horz" lIns="36000" tIns="36000" rIns="36000" bIns="36000" rtlCol="0">
            <a:noAutofit/>
          </a:bodyPr>
          <a:lstStyle/>
          <a:p>
            <a:pPr lvl="0"/>
            <a:r>
              <a:rPr lang="es-ES" dirty="0"/>
              <a:t>Haga clic para modificar el estilo de texto del patrón</a:t>
            </a:r>
          </a:p>
          <a:p>
            <a:pPr lvl="1"/>
            <a:r>
              <a:rPr lang="es-ES" dirty="0"/>
              <a:t>Segundo nivel</a:t>
            </a:r>
          </a:p>
          <a:p>
            <a:pPr marL="730251" lvl="1" defTabSz="987425"/>
            <a:r>
              <a:rPr lang="es-ES" dirty="0"/>
              <a:t>Tercer nivel</a:t>
            </a:r>
          </a:p>
          <a:p>
            <a:pPr marL="1011238" lvl="1"/>
            <a:r>
              <a:rPr lang="es-ES" dirty="0"/>
              <a:t>Cuarto nivel</a:t>
            </a:r>
          </a:p>
          <a:p>
            <a:pPr marL="1354138" lvl="1"/>
            <a:r>
              <a:rPr lang="es-ES" dirty="0"/>
              <a:t>Quinto nivel</a:t>
            </a:r>
          </a:p>
        </p:txBody>
      </p:sp>
      <p:sp>
        <p:nvSpPr>
          <p:cNvPr id="9" name="AutoShape 2" descr="Encabezado"/>
          <p:cNvSpPr>
            <a:spLocks noChangeAspect="1" noChangeArrowheads="1"/>
          </p:cNvSpPr>
          <p:nvPr/>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sz="1800" dirty="0">
              <a:latin typeface="Verdana" panose="020B0604030504040204" pitchFamily="34" charset="0"/>
            </a:endParaRPr>
          </a:p>
        </p:txBody>
      </p:sp>
      <p:pic>
        <p:nvPicPr>
          <p:cNvPr id="10" name="Imagen 9">
            <a:extLst>
              <a:ext uri="{FF2B5EF4-FFF2-40B4-BE49-F238E27FC236}">
                <a16:creationId xmlns:a16="http://schemas.microsoft.com/office/drawing/2014/main" id="{679A96E4-310D-4105-B491-5BBF7188E4C7}"/>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6458" y="17601"/>
            <a:ext cx="2388887" cy="724344"/>
          </a:xfrm>
          <a:prstGeom prst="rect">
            <a:avLst/>
          </a:prstGeom>
        </p:spPr>
      </p:pic>
      <p:sp>
        <p:nvSpPr>
          <p:cNvPr id="13" name="CuadroTexto 12">
            <a:extLst>
              <a:ext uri="{FF2B5EF4-FFF2-40B4-BE49-F238E27FC236}">
                <a16:creationId xmlns:a16="http://schemas.microsoft.com/office/drawing/2014/main" id="{A0EED047-8E79-4297-BD40-6EF7DFD71AA9}"/>
              </a:ext>
            </a:extLst>
          </p:cNvPr>
          <p:cNvSpPr txBox="1"/>
          <p:nvPr userDrawn="1"/>
        </p:nvSpPr>
        <p:spPr>
          <a:xfrm>
            <a:off x="0" y="6550223"/>
            <a:ext cx="2534652" cy="307777"/>
          </a:xfrm>
          <a:prstGeom prst="rect">
            <a:avLst/>
          </a:prstGeom>
          <a:solidFill>
            <a:srgbClr val="A40000"/>
          </a:solidFill>
        </p:spPr>
        <p:txBody>
          <a:bodyPr wrap="square" rtlCol="0">
            <a:spAutoFit/>
          </a:bodyPr>
          <a:lstStyle/>
          <a:p>
            <a:r>
              <a:rPr lang="es-ES" sz="1400" b="1" i="1" dirty="0">
                <a:solidFill>
                  <a:schemeClr val="bg1"/>
                </a:solidFill>
                <a:latin typeface="Book Antiqua" panose="02040602050305030304" pitchFamily="18" charset="0"/>
                <a:cs typeface="Times New Roman" panose="02020603050405020304" pitchFamily="18" charset="0"/>
              </a:rPr>
              <a:t>Prof. Rita de la Torre</a:t>
            </a:r>
          </a:p>
        </p:txBody>
      </p:sp>
      <p:cxnSp>
        <p:nvCxnSpPr>
          <p:cNvPr id="15" name="Conector recto 14">
            <a:extLst>
              <a:ext uri="{FF2B5EF4-FFF2-40B4-BE49-F238E27FC236}">
                <a16:creationId xmlns:a16="http://schemas.microsoft.com/office/drawing/2014/main" id="{305A611A-980B-4E13-AC6D-2C3AEA295FFE}"/>
              </a:ext>
            </a:extLst>
          </p:cNvPr>
          <p:cNvCxnSpPr>
            <a:cxnSpLocks/>
          </p:cNvCxnSpPr>
          <p:nvPr userDrawn="1"/>
        </p:nvCxnSpPr>
        <p:spPr>
          <a:xfrm>
            <a:off x="11621167" y="6717634"/>
            <a:ext cx="0" cy="140366"/>
          </a:xfrm>
          <a:prstGeom prst="line">
            <a:avLst/>
          </a:prstGeom>
          <a:ln>
            <a:solidFill>
              <a:srgbClr val="CC0000"/>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A1C01D30-0E68-4CD8-9C2D-9D51D8BB970B}"/>
              </a:ext>
            </a:extLst>
          </p:cNvPr>
          <p:cNvCxnSpPr/>
          <p:nvPr userDrawn="1"/>
        </p:nvCxnSpPr>
        <p:spPr>
          <a:xfrm>
            <a:off x="112295" y="84222"/>
            <a:ext cx="0" cy="6773779"/>
          </a:xfrm>
          <a:prstGeom prst="line">
            <a:avLst/>
          </a:prstGeom>
          <a:ln w="6350">
            <a:solidFill>
              <a:srgbClr val="CC0000"/>
            </a:solidFill>
          </a:ln>
        </p:spPr>
        <p:style>
          <a:lnRef idx="1">
            <a:schemeClr val="accent1"/>
          </a:lnRef>
          <a:fillRef idx="0">
            <a:schemeClr val="accent1"/>
          </a:fillRef>
          <a:effectRef idx="0">
            <a:schemeClr val="accent1"/>
          </a:effectRef>
          <a:fontRef idx="minor">
            <a:schemeClr val="tx1"/>
          </a:fontRef>
        </p:style>
      </p:cxnSp>
      <p:sp>
        <p:nvSpPr>
          <p:cNvPr id="20" name="Marcador de título 19">
            <a:extLst>
              <a:ext uri="{FF2B5EF4-FFF2-40B4-BE49-F238E27FC236}">
                <a16:creationId xmlns:a16="http://schemas.microsoft.com/office/drawing/2014/main" id="{91EF5F0B-7D52-4DB0-A3EB-FC3B87459180}"/>
              </a:ext>
            </a:extLst>
          </p:cNvPr>
          <p:cNvSpPr>
            <a:spLocks noGrp="1"/>
          </p:cNvSpPr>
          <p:nvPr>
            <p:ph type="title"/>
          </p:nvPr>
        </p:nvSpPr>
        <p:spPr>
          <a:xfrm>
            <a:off x="3737811" y="0"/>
            <a:ext cx="8454188" cy="397042"/>
          </a:xfrm>
          <a:prstGeom prst="rect">
            <a:avLst/>
          </a:prstGeom>
          <a:solidFill>
            <a:srgbClr val="A40000"/>
          </a:solidFill>
        </p:spPr>
        <p:txBody>
          <a:bodyPr/>
          <a:lstStyle/>
          <a:p>
            <a:pPr marL="0" lvl="0" algn="r"/>
            <a:r>
              <a:rPr lang="es-ES"/>
              <a:t>Haga clic para modificar el estilo de título del patrón</a:t>
            </a:r>
          </a:p>
        </p:txBody>
      </p:sp>
    </p:spTree>
    <p:extLst>
      <p:ext uri="{BB962C8B-B14F-4D97-AF65-F5344CB8AC3E}">
        <p14:creationId xmlns:p14="http://schemas.microsoft.com/office/powerpoint/2010/main" val="2383550603"/>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3" r:id="rId12"/>
  </p:sldLayoutIdLst>
  <mc:AlternateContent xmlns:mc="http://schemas.openxmlformats.org/markup-compatibility/2006">
    <mc:Choice xmlns:p14="http://schemas.microsoft.com/office/powerpoint/2010/main" Requires="p14">
      <p:transition spd="slow" p14:dur="2000" advTm="9383"/>
    </mc:Choice>
    <mc:Fallback>
      <p:transition spd="slow" advTm="9383"/>
    </mc:Fallback>
  </mc:AlternateContent>
  <p:txStyles>
    <p:titleStyle>
      <a:lvl1pPr algn="l" defTabSz="914400" rtl="0" eaLnBrk="1" latinLnBrk="0" hangingPunct="1">
        <a:spcBef>
          <a:spcPct val="0"/>
        </a:spcBef>
        <a:buNone/>
        <a:defRPr lang="es-ES" sz="1800" b="1" i="1" kern="1200" spc="0" baseline="0" smtClean="0">
          <a:ln w="3175">
            <a:noFill/>
          </a:ln>
          <a:solidFill>
            <a:schemeClr val="bg1"/>
          </a:solidFill>
          <a:latin typeface="Book Antiqua" panose="02040602050305030304" pitchFamily="18" charset="0"/>
          <a:ea typeface="Verdana" panose="020B0604030504040204" pitchFamily="34" charset="0"/>
          <a:cs typeface="+mj-cs"/>
        </a:defRPr>
      </a:lvl1pPr>
    </p:titleStyle>
    <p:bodyStyle>
      <a:lvl1pPr marL="0" indent="0" algn="l" defTabSz="914400" rtl="0" eaLnBrk="1" latinLnBrk="0" hangingPunct="1">
        <a:spcBef>
          <a:spcPct val="20000"/>
        </a:spcBef>
        <a:buClr>
          <a:srgbClr val="C00000"/>
        </a:buClr>
        <a:buFont typeface="Wingdings" pitchFamily="2" charset="2"/>
        <a:buNone/>
        <a:defRPr lang="es-ES" sz="2600" kern="120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defRPr>
      </a:lvl1pPr>
      <a:lvl2pPr marL="366713" indent="-285750" algn="l" defTabSz="914400" rtl="0" eaLnBrk="1" latinLnBrk="0" hangingPunct="1">
        <a:spcBef>
          <a:spcPct val="20000"/>
        </a:spcBef>
        <a:buClr>
          <a:srgbClr val="C00000"/>
        </a:buClr>
        <a:buFont typeface="Wingdings" pitchFamily="2" charset="2"/>
        <a:buChar char="§"/>
        <a:defRPr lang="es-ES" sz="2400" kern="120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defRPr>
      </a:lvl2pPr>
      <a:lvl3pPr marL="708025" indent="-228600" algn="l" defTabSz="914400" rtl="0" eaLnBrk="1" latinLnBrk="0" hangingPunct="1">
        <a:spcBef>
          <a:spcPct val="20000"/>
        </a:spcBef>
        <a:buClr>
          <a:srgbClr val="C00000"/>
        </a:buClr>
        <a:buFont typeface="Wingdings" pitchFamily="2" charset="2"/>
        <a:buChar char="§"/>
        <a:tabLst/>
        <a:defRPr lang="es-ES" sz="2400" kern="120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defRPr>
      </a:lvl3pPr>
      <a:lvl4pPr marL="708025" indent="-228600" algn="l" defTabSz="914400" rtl="0" eaLnBrk="1" latinLnBrk="0" hangingPunct="1">
        <a:spcBef>
          <a:spcPct val="20000"/>
        </a:spcBef>
        <a:buClr>
          <a:srgbClr val="C00000"/>
        </a:buClr>
        <a:buFont typeface="Wingdings" pitchFamily="2" charset="2"/>
        <a:buChar char="§"/>
        <a:defRPr lang="es-ES" sz="2200" kern="1200" dirty="0" smtClean="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defRPr>
      </a:lvl4pPr>
      <a:lvl5pPr marL="708025" indent="-228600" algn="l" defTabSz="914400" rtl="0" eaLnBrk="1" latinLnBrk="0" hangingPunct="1">
        <a:spcBef>
          <a:spcPct val="20000"/>
        </a:spcBef>
        <a:buClr>
          <a:srgbClr val="C00000"/>
        </a:buClr>
        <a:buFont typeface="Wingdings" pitchFamily="2" charset="2"/>
        <a:buChar char="§"/>
        <a:defRPr lang="es-ES" sz="2200" kern="1200" dirty="0">
          <a:solidFill>
            <a:schemeClr val="tx1">
              <a:lumMod val="85000"/>
              <a:lumOff val="15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7.png"/><Relationship Id="rId4" Type="http://schemas.openxmlformats.org/officeDocument/2006/relationships/image" Target="../media/image26.gif"/></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7" Type="http://schemas.microsoft.com/office/2007/relationships/hdphoto" Target="../media/hdphoto5.wdp"/><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4.png"/><Relationship Id="rId5" Type="http://schemas.microsoft.com/office/2007/relationships/hdphoto" Target="../media/hdphoto4.wdp"/><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microsoft.com/office/2007/relationships/hdphoto" Target="../media/hdphoto6.wdp"/><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45.svg"/><Relationship Id="rId5" Type="http://schemas.openxmlformats.org/officeDocument/2006/relationships/diagramQuickStyle" Target="../diagrams/quickStyle1.xml"/><Relationship Id="rId10" Type="http://schemas.openxmlformats.org/officeDocument/2006/relationships/image" Target="../media/image44.png"/><Relationship Id="rId4" Type="http://schemas.openxmlformats.org/officeDocument/2006/relationships/diagramLayout" Target="../diagrams/layout1.xml"/><Relationship Id="rId9" Type="http://schemas.openxmlformats.org/officeDocument/2006/relationships/image" Target="../media/image43.svg"/></Relationships>
</file>

<file path=ppt/slides/_rels/slide31.xml.rels><?xml version="1.0" encoding="UTF-8" standalone="yes"?>
<Relationships xmlns="http://schemas.openxmlformats.org/package/2006/relationships"><Relationship Id="rId3" Type="http://schemas.openxmlformats.org/officeDocument/2006/relationships/hyperlink" Target="http://www.gestiondelconocimiento.com/conceptos_diferenciaentredato.htm"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jpg"/><Relationship Id="rId7"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53.png"/><Relationship Id="rId5" Type="http://schemas.openxmlformats.org/officeDocument/2006/relationships/image" Target="../media/image52.jp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9.jpeg"/><Relationship Id="rId4" Type="http://schemas.openxmlformats.org/officeDocument/2006/relationships/image" Target="../media/image57.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jpe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microsoft.com/office/2007/relationships/hdphoto" Target="../media/hdphoto8.wdp"/></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microsoft.com/office/2007/relationships/hdphoto" Target="../media/hdphoto9.wdp"/></Relationships>
</file>

<file path=ppt/slides/_rels/slide3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hyperlink" Target="https://commons.wikimedia.org/wiki/File:Vertebral_column,_lateral,_Sobo_1909.png" TargetMode="External"/><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commons.wikimedia.org/wiki/File:Brain_Surface_Gyri.SVG" TargetMode="External"/><Relationship Id="rId5" Type="http://schemas.microsoft.com/office/2007/relationships/hdphoto" Target="../media/hdphoto1.wdp"/><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2703444" y="2973674"/>
            <a:ext cx="7171966" cy="830997"/>
          </a:xfrm>
        </p:spPr>
        <p:txBody>
          <a:bodyPr/>
          <a:lstStyle/>
          <a:p>
            <a:pPr algn="r"/>
            <a:r>
              <a:rPr lang="es-ES" sz="4800" dirty="0">
                <a:solidFill>
                  <a:srgbClr val="CC0000"/>
                </a:solidFill>
              </a:rPr>
              <a:t>Sistemas de Información</a:t>
            </a:r>
          </a:p>
        </p:txBody>
      </p:sp>
      <p:sp>
        <p:nvSpPr>
          <p:cNvPr id="3" name="2 Subtítulo"/>
          <p:cNvSpPr>
            <a:spLocks noGrp="1"/>
          </p:cNvSpPr>
          <p:nvPr>
            <p:ph type="subTitle" idx="1"/>
          </p:nvPr>
        </p:nvSpPr>
        <p:spPr>
          <a:xfrm>
            <a:off x="3213559" y="4048324"/>
            <a:ext cx="6098541" cy="1067046"/>
          </a:xfrm>
        </p:spPr>
        <p:txBody>
          <a:bodyPr/>
          <a:lstStyle/>
          <a:p>
            <a:r>
              <a:rPr lang="es-ES" sz="2800" b="0" dirty="0">
                <a:latin typeface="Verdana" panose="020B0604030504040204" pitchFamily="34" charset="0"/>
                <a:ea typeface="Verdana" panose="020B0604030504040204" pitchFamily="34" charset="0"/>
              </a:rPr>
              <a:t>Pensamiento Sistémico y Sistemas de Información</a:t>
            </a:r>
            <a:endParaRPr lang="en-US" sz="2800" b="0" dirty="0">
              <a:latin typeface="Verdana" panose="020B0604030504040204" pitchFamily="34" charset="0"/>
              <a:ea typeface="Verdana" panose="020B0604030504040204" pitchFamily="34" charset="0"/>
            </a:endParaRPr>
          </a:p>
        </p:txBody>
      </p:sp>
      <p:sp>
        <p:nvSpPr>
          <p:cNvPr id="4" name="CuadroTexto 3">
            <a:extLst>
              <a:ext uri="{FF2B5EF4-FFF2-40B4-BE49-F238E27FC236}">
                <a16:creationId xmlns:a16="http://schemas.microsoft.com/office/drawing/2014/main" id="{8B615C6D-E0A8-406A-A7F4-4CDE25714D1B}"/>
              </a:ext>
            </a:extLst>
          </p:cNvPr>
          <p:cNvSpPr txBox="1"/>
          <p:nvPr/>
        </p:nvSpPr>
        <p:spPr>
          <a:xfrm>
            <a:off x="2120349" y="6016487"/>
            <a:ext cx="4142481" cy="523220"/>
          </a:xfrm>
          <a:prstGeom prst="rect">
            <a:avLst/>
          </a:prstGeom>
          <a:noFill/>
        </p:spPr>
        <p:txBody>
          <a:bodyPr wrap="none" rtlCol="0">
            <a:spAutoFit/>
          </a:bodyPr>
          <a:lstStyle/>
          <a:p>
            <a:r>
              <a:rPr lang="es-ES" sz="2800" b="1" i="1" dirty="0">
                <a:solidFill>
                  <a:schemeClr val="bg1"/>
                </a:solidFill>
                <a:latin typeface="Georgia" panose="02040502050405020303" pitchFamily="18" charset="0"/>
              </a:rPr>
              <a:t>Prof. Rita de la Torre</a:t>
            </a:r>
          </a:p>
        </p:txBody>
      </p:sp>
    </p:spTree>
    <p:extLst>
      <p:ext uri="{BB962C8B-B14F-4D97-AF65-F5344CB8AC3E}">
        <p14:creationId xmlns:p14="http://schemas.microsoft.com/office/powerpoint/2010/main" val="2368948319"/>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Elementos de un  Sistema</a:t>
            </a:r>
          </a:p>
        </p:txBody>
      </p:sp>
      <p:sp>
        <p:nvSpPr>
          <p:cNvPr id="3" name="Rectángulo 2"/>
          <p:cNvSpPr/>
          <p:nvPr/>
        </p:nvSpPr>
        <p:spPr>
          <a:xfrm>
            <a:off x="460995" y="5246634"/>
            <a:ext cx="7947593" cy="892552"/>
          </a:xfrm>
          <a:prstGeom prst="rect">
            <a:avLst/>
          </a:prstGeom>
        </p:spPr>
        <p:txBody>
          <a:bodyPr wrap="square">
            <a:spAutoFit/>
          </a:bodyPr>
          <a:lstStyle/>
          <a:p>
            <a:r>
              <a:rPr lang="es-ES" sz="2600" b="1" dirty="0">
                <a:latin typeface="Verdana" panose="020B0604030504040204" pitchFamily="34" charset="0"/>
                <a:ea typeface="Verdana" panose="020B0604030504040204" pitchFamily="34" charset="0"/>
                <a:cs typeface="Verdana" panose="020B0604030504040204" pitchFamily="34" charset="0"/>
              </a:rPr>
              <a:t>Una vez identificados los elementos, pueden ser organizados en un modelo</a:t>
            </a:r>
            <a:r>
              <a:rPr lang="es-ES" sz="2600" dirty="0">
                <a:latin typeface="Verdana" panose="020B0604030504040204" pitchFamily="34" charset="0"/>
                <a:ea typeface="Verdana" panose="020B0604030504040204" pitchFamily="34" charset="0"/>
                <a:cs typeface="Verdana" panose="020B0604030504040204" pitchFamily="34" charset="0"/>
              </a:rPr>
              <a:t>.</a:t>
            </a:r>
          </a:p>
        </p:txBody>
      </p:sp>
      <p:sp>
        <p:nvSpPr>
          <p:cNvPr id="5" name="Rectángulo 4">
            <a:extLst>
              <a:ext uri="{FF2B5EF4-FFF2-40B4-BE49-F238E27FC236}">
                <a16:creationId xmlns:a16="http://schemas.microsoft.com/office/drawing/2014/main" id="{D039E78E-FB98-4A77-B3D3-F2717788CAF7}"/>
              </a:ext>
            </a:extLst>
          </p:cNvPr>
          <p:cNvSpPr/>
          <p:nvPr/>
        </p:nvSpPr>
        <p:spPr>
          <a:xfrm>
            <a:off x="460995" y="1007265"/>
            <a:ext cx="8534402" cy="954107"/>
          </a:xfrm>
          <a:prstGeom prst="rect">
            <a:avLst/>
          </a:prstGeom>
        </p:spPr>
        <p:txBody>
          <a:bodyPr wrap="square">
            <a:spAutoFit/>
          </a:bodyPr>
          <a:lstStyle/>
          <a:p>
            <a:r>
              <a:rPr lang="es-ES" sz="2400" dirty="0">
                <a:latin typeface="Verdana" panose="020B0604030504040204" pitchFamily="34" charset="0"/>
                <a:ea typeface="Verdana" panose="020B0604030504040204" pitchFamily="34" charset="0"/>
                <a:cs typeface="Verdana" panose="020B0604030504040204" pitchFamily="34" charset="0"/>
              </a:rPr>
              <a:t>Los </a:t>
            </a:r>
            <a:r>
              <a:rPr lang="es-ES" sz="2800" dirty="0">
                <a:latin typeface="Verdana" panose="020B0604030504040204" pitchFamily="34" charset="0"/>
                <a:ea typeface="Verdana" panose="020B0604030504040204" pitchFamily="34" charset="0"/>
                <a:cs typeface="Verdana" panose="020B0604030504040204" pitchFamily="34" charset="0"/>
              </a:rPr>
              <a:t>elementos</a:t>
            </a:r>
            <a:r>
              <a:rPr lang="es-ES" sz="2400" dirty="0">
                <a:latin typeface="Verdana" panose="020B0604030504040204" pitchFamily="34" charset="0"/>
                <a:ea typeface="Verdana" panose="020B0604030504040204" pitchFamily="34" charset="0"/>
                <a:cs typeface="Verdana" panose="020B0604030504040204" pitchFamily="34" charset="0"/>
              </a:rPr>
              <a:t> son</a:t>
            </a:r>
            <a:br>
              <a:rPr lang="es-ES" sz="2400" dirty="0">
                <a:latin typeface="Verdana" panose="020B0604030504040204" pitchFamily="34" charset="0"/>
                <a:ea typeface="Verdana" panose="020B0604030504040204" pitchFamily="34" charset="0"/>
                <a:cs typeface="Verdana" panose="020B0604030504040204" pitchFamily="34" charset="0"/>
              </a:rPr>
            </a:br>
            <a:r>
              <a:rPr lang="es-ES" sz="2400" dirty="0">
                <a:solidFill>
                  <a:srgbClr val="C00000"/>
                </a:solidFill>
                <a:latin typeface="Verdana" panose="020B0604030504040204" pitchFamily="34" charset="0"/>
                <a:ea typeface="Verdana" panose="020B0604030504040204" pitchFamily="34" charset="0"/>
                <a:cs typeface="Verdana" panose="020B0604030504040204" pitchFamily="34" charset="0"/>
              </a:rPr>
              <a:t>los </a:t>
            </a:r>
            <a:r>
              <a:rPr lang="es-ES" sz="2800" dirty="0">
                <a:solidFill>
                  <a:srgbClr val="C00000"/>
                </a:solidFill>
                <a:latin typeface="Verdana" panose="020B0604030504040204" pitchFamily="34" charset="0"/>
                <a:ea typeface="Verdana" panose="020B0604030504040204" pitchFamily="34" charset="0"/>
                <a:cs typeface="Verdana" panose="020B0604030504040204" pitchFamily="34" charset="0"/>
              </a:rPr>
              <a:t>componentes</a:t>
            </a:r>
            <a:r>
              <a:rPr lang="es-ES" sz="2400" dirty="0">
                <a:solidFill>
                  <a:srgbClr val="C00000"/>
                </a:solidFill>
                <a:latin typeface="Verdana" panose="020B0604030504040204" pitchFamily="34" charset="0"/>
                <a:ea typeface="Verdana" panose="020B0604030504040204" pitchFamily="34" charset="0"/>
                <a:cs typeface="Verdana" panose="020B0604030504040204" pitchFamily="34" charset="0"/>
              </a:rPr>
              <a:t> que conforman un sistema</a:t>
            </a:r>
            <a:r>
              <a:rPr lang="es-ES" sz="2400" dirty="0">
                <a:latin typeface="Verdana" panose="020B0604030504040204" pitchFamily="34" charset="0"/>
                <a:ea typeface="Verdana" panose="020B0604030504040204" pitchFamily="34" charset="0"/>
                <a:cs typeface="Verdana" panose="020B0604030504040204" pitchFamily="34" charset="0"/>
              </a:rPr>
              <a:t>. </a:t>
            </a:r>
            <a:endParaRPr lang="es-ES" sz="2400" dirty="0"/>
          </a:p>
        </p:txBody>
      </p:sp>
      <p:pic>
        <p:nvPicPr>
          <p:cNvPr id="6" name="Imagen 5">
            <a:extLst>
              <a:ext uri="{FF2B5EF4-FFF2-40B4-BE49-F238E27FC236}">
                <a16:creationId xmlns:a16="http://schemas.microsoft.com/office/drawing/2014/main" id="{73CA5E4E-CBEB-404A-997C-3BA6AD83E5EA}"/>
              </a:ext>
            </a:extLst>
          </p:cNvPr>
          <p:cNvPicPr>
            <a:picLocks noChangeAspect="1"/>
          </p:cNvPicPr>
          <p:nvPr/>
        </p:nvPicPr>
        <p:blipFill rotWithShape="1">
          <a:blip r:embed="rId3"/>
          <a:srcRect l="6137"/>
          <a:stretch/>
        </p:blipFill>
        <p:spPr>
          <a:xfrm>
            <a:off x="752894" y="2125713"/>
            <a:ext cx="4032005" cy="2387745"/>
          </a:xfrm>
          <a:prstGeom prst="rect">
            <a:avLst/>
          </a:prstGeom>
        </p:spPr>
      </p:pic>
      <p:sp>
        <p:nvSpPr>
          <p:cNvPr id="11" name="CuadroTexto 10">
            <a:extLst>
              <a:ext uri="{FF2B5EF4-FFF2-40B4-BE49-F238E27FC236}">
                <a16:creationId xmlns:a16="http://schemas.microsoft.com/office/drawing/2014/main" id="{C913E46F-A27C-4446-AC73-0FD2A0E5B9B7}"/>
              </a:ext>
            </a:extLst>
          </p:cNvPr>
          <p:cNvSpPr txBox="1"/>
          <p:nvPr/>
        </p:nvSpPr>
        <p:spPr>
          <a:xfrm>
            <a:off x="1092328" y="4497043"/>
            <a:ext cx="806824" cy="369332"/>
          </a:xfrm>
          <a:prstGeom prst="rect">
            <a:avLst/>
          </a:prstGeom>
          <a:noFill/>
        </p:spPr>
        <p:txBody>
          <a:bodyPr wrap="none" rtlCol="0">
            <a:spAutoFit/>
          </a:bodyPr>
          <a:lstStyle/>
          <a:p>
            <a:r>
              <a:rPr lang="es-ES" dirty="0"/>
              <a:t>Madre</a:t>
            </a:r>
          </a:p>
        </p:txBody>
      </p:sp>
      <p:sp>
        <p:nvSpPr>
          <p:cNvPr id="12" name="CuadroTexto 11">
            <a:extLst>
              <a:ext uri="{FF2B5EF4-FFF2-40B4-BE49-F238E27FC236}">
                <a16:creationId xmlns:a16="http://schemas.microsoft.com/office/drawing/2014/main" id="{031547A4-6BC0-4298-9796-51DE257BC020}"/>
              </a:ext>
            </a:extLst>
          </p:cNvPr>
          <p:cNvSpPr txBox="1"/>
          <p:nvPr/>
        </p:nvSpPr>
        <p:spPr>
          <a:xfrm>
            <a:off x="3641566" y="4497043"/>
            <a:ext cx="723340" cy="369332"/>
          </a:xfrm>
          <a:prstGeom prst="rect">
            <a:avLst/>
          </a:prstGeom>
          <a:noFill/>
        </p:spPr>
        <p:txBody>
          <a:bodyPr wrap="none" rtlCol="0">
            <a:spAutoFit/>
          </a:bodyPr>
          <a:lstStyle/>
          <a:p>
            <a:r>
              <a:rPr lang="es-ES" dirty="0"/>
              <a:t>Padre</a:t>
            </a:r>
          </a:p>
        </p:txBody>
      </p:sp>
      <p:sp>
        <p:nvSpPr>
          <p:cNvPr id="13" name="CuadroTexto 12">
            <a:extLst>
              <a:ext uri="{FF2B5EF4-FFF2-40B4-BE49-F238E27FC236}">
                <a16:creationId xmlns:a16="http://schemas.microsoft.com/office/drawing/2014/main" id="{EF11C582-E8B2-4E8C-8210-DCD45EB92535}"/>
              </a:ext>
            </a:extLst>
          </p:cNvPr>
          <p:cNvSpPr txBox="1"/>
          <p:nvPr/>
        </p:nvSpPr>
        <p:spPr>
          <a:xfrm>
            <a:off x="2104970" y="4497043"/>
            <a:ext cx="546945" cy="369332"/>
          </a:xfrm>
          <a:prstGeom prst="rect">
            <a:avLst/>
          </a:prstGeom>
          <a:noFill/>
        </p:spPr>
        <p:txBody>
          <a:bodyPr wrap="none" rtlCol="0">
            <a:spAutoFit/>
          </a:bodyPr>
          <a:lstStyle/>
          <a:p>
            <a:r>
              <a:rPr lang="es-ES" dirty="0"/>
              <a:t>Hija</a:t>
            </a:r>
          </a:p>
        </p:txBody>
      </p:sp>
      <p:sp>
        <p:nvSpPr>
          <p:cNvPr id="14" name="CuadroTexto 13">
            <a:extLst>
              <a:ext uri="{FF2B5EF4-FFF2-40B4-BE49-F238E27FC236}">
                <a16:creationId xmlns:a16="http://schemas.microsoft.com/office/drawing/2014/main" id="{1173AA53-822F-410D-9C60-A2A696F88C90}"/>
              </a:ext>
            </a:extLst>
          </p:cNvPr>
          <p:cNvSpPr txBox="1"/>
          <p:nvPr/>
        </p:nvSpPr>
        <p:spPr>
          <a:xfrm>
            <a:off x="2838002" y="4497043"/>
            <a:ext cx="558166" cy="369332"/>
          </a:xfrm>
          <a:prstGeom prst="rect">
            <a:avLst/>
          </a:prstGeom>
          <a:noFill/>
        </p:spPr>
        <p:txBody>
          <a:bodyPr wrap="none" rtlCol="0">
            <a:spAutoFit/>
          </a:bodyPr>
          <a:lstStyle/>
          <a:p>
            <a:r>
              <a:rPr lang="es-ES" dirty="0"/>
              <a:t>Hijo</a:t>
            </a:r>
          </a:p>
        </p:txBody>
      </p:sp>
      <p:sp>
        <p:nvSpPr>
          <p:cNvPr id="15" name="CuadroTexto 14">
            <a:extLst>
              <a:ext uri="{FF2B5EF4-FFF2-40B4-BE49-F238E27FC236}">
                <a16:creationId xmlns:a16="http://schemas.microsoft.com/office/drawing/2014/main" id="{D6AFBE39-FC31-446A-B4BA-B2473505A6CB}"/>
              </a:ext>
            </a:extLst>
          </p:cNvPr>
          <p:cNvSpPr txBox="1"/>
          <p:nvPr/>
        </p:nvSpPr>
        <p:spPr>
          <a:xfrm>
            <a:off x="2768897" y="6519446"/>
            <a:ext cx="4203395" cy="338554"/>
          </a:xfrm>
          <a:prstGeom prst="rect">
            <a:avLst/>
          </a:prstGeom>
          <a:noFill/>
        </p:spPr>
        <p:txBody>
          <a:bodyPr wrap="none" rtlCol="0">
            <a:spAutoFit/>
          </a:bodyPr>
          <a:lstStyle/>
          <a:p>
            <a:r>
              <a:rPr lang="es-ES" sz="1600" dirty="0">
                <a:solidFill>
                  <a:srgbClr val="CC0000"/>
                </a:solidFill>
                <a:latin typeface="Verdana" panose="020B0604030504040204" pitchFamily="34" charset="0"/>
                <a:ea typeface="Verdana" panose="020B0604030504040204" pitchFamily="34" charset="0"/>
              </a:rPr>
              <a:t>Ejemplo de Sistema: </a:t>
            </a:r>
            <a:r>
              <a:rPr lang="es-ES" sz="1600" b="1" dirty="0">
                <a:solidFill>
                  <a:srgbClr val="CC0000"/>
                </a:solidFill>
                <a:latin typeface="Verdana" panose="020B0604030504040204" pitchFamily="34" charset="0"/>
                <a:ea typeface="Verdana" panose="020B0604030504040204" pitchFamily="34" charset="0"/>
              </a:rPr>
              <a:t>Núcleo Familiar</a:t>
            </a:r>
          </a:p>
        </p:txBody>
      </p:sp>
      <p:sp>
        <p:nvSpPr>
          <p:cNvPr id="4" name="Rectángulo 3">
            <a:extLst>
              <a:ext uri="{FF2B5EF4-FFF2-40B4-BE49-F238E27FC236}">
                <a16:creationId xmlns:a16="http://schemas.microsoft.com/office/drawing/2014/main" id="{2F4D16F0-1424-481D-8A30-4AF1E16A6BDF}"/>
              </a:ext>
            </a:extLst>
          </p:cNvPr>
          <p:cNvSpPr/>
          <p:nvPr/>
        </p:nvSpPr>
        <p:spPr>
          <a:xfrm>
            <a:off x="7487858" y="2448485"/>
            <a:ext cx="4371109" cy="2092881"/>
          </a:xfrm>
          <a:prstGeom prst="rect">
            <a:avLst/>
          </a:prstGeom>
        </p:spPr>
        <p:txBody>
          <a:bodyPr wrap="square">
            <a:spAutoFit/>
          </a:bodyPr>
          <a:lstStyle/>
          <a:p>
            <a:pPr>
              <a:spcAft>
                <a:spcPts val="600"/>
              </a:spcAft>
            </a:pPr>
            <a:r>
              <a:rPr lang="es-ES" sz="2200" dirty="0">
                <a:latin typeface="Verdana" panose="020B0604030504040204" pitchFamily="34" charset="0"/>
                <a:ea typeface="Verdana" panose="020B0604030504040204" pitchFamily="34" charset="0"/>
                <a:cs typeface="Verdana" panose="020B0604030504040204" pitchFamily="34" charset="0"/>
              </a:rPr>
              <a:t>Los elementos pueden ser:</a:t>
            </a:r>
          </a:p>
          <a:p>
            <a:pPr>
              <a:spcAft>
                <a:spcPts val="600"/>
              </a:spcAft>
            </a:pPr>
            <a:endParaRPr lang="es-ES" sz="2200" dirty="0">
              <a:latin typeface="Verdana" panose="020B0604030504040204" pitchFamily="34" charset="0"/>
              <a:ea typeface="Verdana" panose="020B0604030504040204" pitchFamily="34" charset="0"/>
              <a:cs typeface="Verdana" panose="020B0604030504040204" pitchFamily="34" charset="0"/>
            </a:endParaRPr>
          </a:p>
          <a:p>
            <a:pPr marL="285750" indent="-285750">
              <a:spcAft>
                <a:spcPts val="600"/>
              </a:spcAft>
              <a:buFont typeface="Wingdings" panose="05000000000000000000" pitchFamily="2" charset="2"/>
              <a:buChar char="ü"/>
            </a:pPr>
            <a:r>
              <a:rPr lang="es-ES" sz="2200" dirty="0">
                <a:latin typeface="Verdana" panose="020B0604030504040204" pitchFamily="34" charset="0"/>
                <a:ea typeface="Verdana" panose="020B0604030504040204" pitchFamily="34" charset="0"/>
                <a:cs typeface="Verdana" panose="020B0604030504040204" pitchFamily="34" charset="0"/>
              </a:rPr>
              <a:t>humanos o mecánicas, </a:t>
            </a:r>
          </a:p>
          <a:p>
            <a:pPr marL="285750" indent="-285750">
              <a:spcAft>
                <a:spcPts val="600"/>
              </a:spcAft>
              <a:buFont typeface="Wingdings" panose="05000000000000000000" pitchFamily="2" charset="2"/>
              <a:buChar char="ü"/>
            </a:pPr>
            <a:r>
              <a:rPr lang="es-ES" sz="2200" dirty="0">
                <a:latin typeface="Verdana" panose="020B0604030504040204" pitchFamily="34" charset="0"/>
                <a:ea typeface="Verdana" panose="020B0604030504040204" pitchFamily="34" charset="0"/>
                <a:cs typeface="Verdana" panose="020B0604030504040204" pitchFamily="34" charset="0"/>
              </a:rPr>
              <a:t>tangibles o intangibles, </a:t>
            </a:r>
          </a:p>
          <a:p>
            <a:pPr marL="285750" indent="-285750">
              <a:spcAft>
                <a:spcPts val="600"/>
              </a:spcAft>
              <a:buFont typeface="Wingdings" panose="05000000000000000000" pitchFamily="2" charset="2"/>
              <a:buChar char="ü"/>
            </a:pPr>
            <a:r>
              <a:rPr lang="es-ES" sz="2200" dirty="0">
                <a:latin typeface="Verdana" panose="020B0604030504040204" pitchFamily="34" charset="0"/>
                <a:ea typeface="Verdana" panose="020B0604030504040204" pitchFamily="34" charset="0"/>
                <a:cs typeface="Verdana" panose="020B0604030504040204" pitchFamily="34" charset="0"/>
              </a:rPr>
              <a:t>estáticas o dinámicas.</a:t>
            </a:r>
          </a:p>
        </p:txBody>
      </p:sp>
    </p:spTree>
    <p:extLst>
      <p:ext uri="{BB962C8B-B14F-4D97-AF65-F5344CB8AC3E}">
        <p14:creationId xmlns:p14="http://schemas.microsoft.com/office/powerpoint/2010/main" val="16194425"/>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B53289-EF18-427C-9B11-D73C14DB4217}"/>
              </a:ext>
            </a:extLst>
          </p:cNvPr>
          <p:cNvSpPr>
            <a:spLocks noGrp="1"/>
          </p:cNvSpPr>
          <p:nvPr>
            <p:ph type="title"/>
          </p:nvPr>
        </p:nvSpPr>
        <p:spPr/>
        <p:txBody>
          <a:bodyPr/>
          <a:lstStyle/>
          <a:p>
            <a:r>
              <a:rPr lang="es-ES" dirty="0"/>
              <a:t>Frontera del Sistema</a:t>
            </a:r>
          </a:p>
        </p:txBody>
      </p:sp>
      <p:sp>
        <p:nvSpPr>
          <p:cNvPr id="3" name="Rectángulo 2">
            <a:extLst>
              <a:ext uri="{FF2B5EF4-FFF2-40B4-BE49-F238E27FC236}">
                <a16:creationId xmlns:a16="http://schemas.microsoft.com/office/drawing/2014/main" id="{EE508C7F-7A1C-4B0E-8E91-389F33F98019}"/>
              </a:ext>
            </a:extLst>
          </p:cNvPr>
          <p:cNvSpPr/>
          <p:nvPr/>
        </p:nvSpPr>
        <p:spPr>
          <a:xfrm>
            <a:off x="398318" y="983835"/>
            <a:ext cx="7685809" cy="5228226"/>
          </a:xfrm>
          <a:prstGeom prst="rect">
            <a:avLst/>
          </a:prstGeom>
        </p:spPr>
        <p:txBody>
          <a:bodyPr wrap="square">
            <a:spAutoFit/>
          </a:bodyPr>
          <a:lstStyle/>
          <a:p>
            <a:pPr>
              <a:lnSpc>
                <a:spcPct val="150000"/>
              </a:lnSpc>
            </a:pPr>
            <a:r>
              <a:rPr lang="es-ES" sz="2400" dirty="0">
                <a:latin typeface="Verdana" panose="020B0604030504040204" pitchFamily="34" charset="0"/>
                <a:ea typeface="Verdana" panose="020B0604030504040204" pitchFamily="34" charset="0"/>
              </a:rPr>
              <a:t>La </a:t>
            </a:r>
            <a:r>
              <a:rPr lang="es-ES" sz="2800" dirty="0">
                <a:latin typeface="Verdana" panose="020B0604030504040204" pitchFamily="34" charset="0"/>
                <a:ea typeface="Verdana" panose="020B0604030504040204" pitchFamily="34" charset="0"/>
              </a:rPr>
              <a:t>frontera</a:t>
            </a:r>
            <a:r>
              <a:rPr lang="es-ES" sz="2400" dirty="0">
                <a:latin typeface="Verdana" panose="020B0604030504040204" pitchFamily="34" charset="0"/>
                <a:ea typeface="Verdana" panose="020B0604030504040204" pitchFamily="34" charset="0"/>
              </a:rPr>
              <a:t> de un sistema es</a:t>
            </a:r>
          </a:p>
          <a:p>
            <a:pPr>
              <a:lnSpc>
                <a:spcPct val="150000"/>
              </a:lnSpc>
            </a:pPr>
            <a:r>
              <a:rPr lang="es-ES" sz="2400" dirty="0">
                <a:solidFill>
                  <a:srgbClr val="C00000"/>
                </a:solidFill>
                <a:latin typeface="Verdana" panose="020B0604030504040204" pitchFamily="34" charset="0"/>
                <a:ea typeface="Verdana" panose="020B0604030504040204" pitchFamily="34" charset="0"/>
              </a:rPr>
              <a:t>la línea </a:t>
            </a:r>
            <a:r>
              <a:rPr lang="es-ES" sz="2000" dirty="0">
                <a:latin typeface="Verdana" panose="020B0604030504040204" pitchFamily="34" charset="0"/>
                <a:ea typeface="Verdana" panose="020B0604030504040204" pitchFamily="34" charset="0"/>
              </a:rPr>
              <a:t>(invisible) </a:t>
            </a:r>
            <a:r>
              <a:rPr lang="es-ES" sz="2400" dirty="0">
                <a:solidFill>
                  <a:srgbClr val="C00000"/>
                </a:solidFill>
                <a:latin typeface="Verdana" panose="020B0604030504040204" pitchFamily="34" charset="0"/>
                <a:ea typeface="Verdana" panose="020B0604030504040204" pitchFamily="34" charset="0"/>
              </a:rPr>
              <a:t>que separa </a:t>
            </a:r>
            <a:br>
              <a:rPr lang="es-ES" sz="2400" dirty="0">
                <a:solidFill>
                  <a:srgbClr val="C00000"/>
                </a:solidFill>
                <a:latin typeface="Verdana" panose="020B0604030504040204" pitchFamily="34" charset="0"/>
                <a:ea typeface="Verdana" panose="020B0604030504040204" pitchFamily="34" charset="0"/>
              </a:rPr>
            </a:br>
            <a:r>
              <a:rPr lang="es-ES" sz="2400" dirty="0">
                <a:solidFill>
                  <a:srgbClr val="C00000"/>
                </a:solidFill>
                <a:latin typeface="Verdana" panose="020B0604030504040204" pitchFamily="34" charset="0"/>
                <a:ea typeface="Verdana" panose="020B0604030504040204" pitchFamily="34" charset="0"/>
              </a:rPr>
              <a:t>al sistema de su entorno </a:t>
            </a:r>
          </a:p>
          <a:p>
            <a:pPr>
              <a:lnSpc>
                <a:spcPct val="150000"/>
              </a:lnSpc>
            </a:pPr>
            <a:r>
              <a:rPr lang="es-ES" sz="2400" dirty="0">
                <a:latin typeface="Verdana" panose="020B0604030504040204" pitchFamily="34" charset="0"/>
                <a:ea typeface="Verdana" panose="020B0604030504040204" pitchFamily="34" charset="0"/>
              </a:rPr>
              <a:t>y que </a:t>
            </a:r>
            <a:r>
              <a:rPr lang="es-ES" sz="2800" dirty="0">
                <a:latin typeface="Verdana" panose="020B0604030504040204" pitchFamily="34" charset="0"/>
                <a:ea typeface="Verdana" panose="020B0604030504040204" pitchFamily="34" charset="0"/>
              </a:rPr>
              <a:t>define</a:t>
            </a:r>
            <a:r>
              <a:rPr lang="es-ES" sz="2400" dirty="0">
                <a:latin typeface="Verdana" panose="020B0604030504040204" pitchFamily="34" charset="0"/>
                <a:ea typeface="Verdana" panose="020B0604030504040204" pitchFamily="34" charset="0"/>
              </a:rPr>
              <a:t> </a:t>
            </a:r>
            <a:br>
              <a:rPr lang="es-ES" sz="2400" dirty="0">
                <a:latin typeface="Verdana" panose="020B0604030504040204" pitchFamily="34" charset="0"/>
                <a:ea typeface="Verdana" panose="020B0604030504040204" pitchFamily="34" charset="0"/>
              </a:rPr>
            </a:br>
            <a:r>
              <a:rPr lang="es-ES" sz="2400" dirty="0">
                <a:latin typeface="Verdana" panose="020B0604030504040204" pitchFamily="34" charset="0"/>
                <a:ea typeface="Verdana" panose="020B0604030504040204" pitchFamily="34" charset="0"/>
              </a:rPr>
              <a:t>lo que le </a:t>
            </a:r>
            <a:r>
              <a:rPr lang="es-ES" sz="2800" dirty="0">
                <a:latin typeface="Verdana" panose="020B0604030504040204" pitchFamily="34" charset="0"/>
                <a:ea typeface="Verdana" panose="020B0604030504040204" pitchFamily="34" charset="0"/>
              </a:rPr>
              <a:t>pertenece</a:t>
            </a:r>
            <a:r>
              <a:rPr lang="es-ES" sz="2400" dirty="0">
                <a:latin typeface="Verdana" panose="020B0604030504040204" pitchFamily="34" charset="0"/>
                <a:ea typeface="Verdana" panose="020B0604030504040204" pitchFamily="34" charset="0"/>
              </a:rPr>
              <a:t> </a:t>
            </a:r>
            <a:br>
              <a:rPr lang="es-ES" sz="2400" dirty="0">
                <a:latin typeface="Verdana" panose="020B0604030504040204" pitchFamily="34" charset="0"/>
                <a:ea typeface="Verdana" panose="020B0604030504040204" pitchFamily="34" charset="0"/>
              </a:rPr>
            </a:br>
            <a:r>
              <a:rPr lang="es-ES" sz="2400" dirty="0">
                <a:latin typeface="Verdana" panose="020B0604030504040204" pitchFamily="34" charset="0"/>
                <a:ea typeface="Verdana" panose="020B0604030504040204" pitchFamily="34" charset="0"/>
              </a:rPr>
              <a:t>y lo que </a:t>
            </a:r>
            <a:r>
              <a:rPr lang="es-ES" sz="2800" dirty="0">
                <a:latin typeface="Verdana" panose="020B0604030504040204" pitchFamily="34" charset="0"/>
                <a:ea typeface="Verdana" panose="020B0604030504040204" pitchFamily="34" charset="0"/>
              </a:rPr>
              <a:t>queda fuera </a:t>
            </a:r>
            <a:r>
              <a:rPr lang="es-ES" sz="2400" dirty="0">
                <a:latin typeface="Verdana" panose="020B0604030504040204" pitchFamily="34" charset="0"/>
                <a:ea typeface="Verdana" panose="020B0604030504040204" pitchFamily="34" charset="0"/>
              </a:rPr>
              <a:t>de él.</a:t>
            </a:r>
          </a:p>
          <a:p>
            <a:pPr>
              <a:lnSpc>
                <a:spcPct val="150000"/>
              </a:lnSpc>
            </a:pPr>
            <a:endParaRPr lang="es-ES" sz="1400" dirty="0">
              <a:latin typeface="Verdana" panose="020B0604030504040204" pitchFamily="34" charset="0"/>
              <a:ea typeface="Verdana" panose="020B0604030504040204" pitchFamily="34" charset="0"/>
            </a:endParaRPr>
          </a:p>
          <a:p>
            <a:pPr>
              <a:lnSpc>
                <a:spcPct val="150000"/>
              </a:lnSpc>
            </a:pPr>
            <a:r>
              <a:rPr lang="es-ES" sz="2400" dirty="0">
                <a:latin typeface="Verdana" panose="020B0604030504040204" pitchFamily="34" charset="0"/>
                <a:ea typeface="Verdana" panose="020B0604030504040204" pitchFamily="34" charset="0"/>
              </a:rPr>
              <a:t>La frontera de un sistema </a:t>
            </a:r>
            <a:br>
              <a:rPr lang="es-ES" sz="2400" dirty="0">
                <a:latin typeface="Verdana" panose="020B0604030504040204" pitchFamily="34" charset="0"/>
                <a:ea typeface="Verdana" panose="020B0604030504040204" pitchFamily="34" charset="0"/>
              </a:rPr>
            </a:br>
            <a:r>
              <a:rPr lang="es-ES" sz="2600" dirty="0">
                <a:latin typeface="Verdana" panose="020B0604030504040204" pitchFamily="34" charset="0"/>
                <a:ea typeface="Verdana" panose="020B0604030504040204" pitchFamily="34" charset="0"/>
              </a:rPr>
              <a:t>es identificada por el observador</a:t>
            </a:r>
            <a:r>
              <a:rPr lang="es-ES" sz="2400" dirty="0">
                <a:latin typeface="Verdana" panose="020B0604030504040204" pitchFamily="34" charset="0"/>
                <a:ea typeface="Verdana" panose="020B0604030504040204" pitchFamily="34" charset="0"/>
              </a:rPr>
              <a:t>.</a:t>
            </a:r>
          </a:p>
        </p:txBody>
      </p:sp>
      <p:grpSp>
        <p:nvGrpSpPr>
          <p:cNvPr id="12" name="Grupo 11">
            <a:extLst>
              <a:ext uri="{FF2B5EF4-FFF2-40B4-BE49-F238E27FC236}">
                <a16:creationId xmlns:a16="http://schemas.microsoft.com/office/drawing/2014/main" id="{182D265C-2245-4E88-836D-93ED25598C57}"/>
              </a:ext>
            </a:extLst>
          </p:cNvPr>
          <p:cNvGrpSpPr/>
          <p:nvPr/>
        </p:nvGrpSpPr>
        <p:grpSpPr>
          <a:xfrm>
            <a:off x="6785264" y="1357745"/>
            <a:ext cx="4353791" cy="3671454"/>
            <a:chOff x="4876800" y="3532909"/>
            <a:chExt cx="3629891" cy="3172694"/>
          </a:xfrm>
        </p:grpSpPr>
        <p:pic>
          <p:nvPicPr>
            <p:cNvPr id="4" name="Imagen 3">
              <a:extLst>
                <a:ext uri="{FF2B5EF4-FFF2-40B4-BE49-F238E27FC236}">
                  <a16:creationId xmlns:a16="http://schemas.microsoft.com/office/drawing/2014/main" id="{F4D8A612-B59E-4AAB-A5E7-F936A4CFE910}"/>
                </a:ext>
              </a:extLst>
            </p:cNvPr>
            <p:cNvPicPr>
              <a:picLocks noChangeAspect="1"/>
            </p:cNvPicPr>
            <p:nvPr/>
          </p:nvPicPr>
          <p:blipFill>
            <a:blip r:embed="rId3"/>
            <a:stretch>
              <a:fillRect/>
            </a:stretch>
          </p:blipFill>
          <p:spPr>
            <a:xfrm>
              <a:off x="4887191" y="4670281"/>
              <a:ext cx="3581400" cy="1990725"/>
            </a:xfrm>
            <a:prstGeom prst="rect">
              <a:avLst/>
            </a:prstGeom>
          </p:spPr>
        </p:pic>
        <p:sp>
          <p:nvSpPr>
            <p:cNvPr id="5" name="Cerrar corchete 4">
              <a:extLst>
                <a:ext uri="{FF2B5EF4-FFF2-40B4-BE49-F238E27FC236}">
                  <a16:creationId xmlns:a16="http://schemas.microsoft.com/office/drawing/2014/main" id="{ADDDC9E0-A56A-418A-AB0D-29296132884B}"/>
                </a:ext>
              </a:extLst>
            </p:cNvPr>
            <p:cNvSpPr/>
            <p:nvPr/>
          </p:nvSpPr>
          <p:spPr>
            <a:xfrm rot="5400000">
              <a:off x="6553199" y="4904512"/>
              <a:ext cx="272105" cy="3330077"/>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 name="Forma libre: forma 9">
              <a:extLst>
                <a:ext uri="{FF2B5EF4-FFF2-40B4-BE49-F238E27FC236}">
                  <a16:creationId xmlns:a16="http://schemas.microsoft.com/office/drawing/2014/main" id="{8A019102-5524-4010-9D19-2589AEA41F21}"/>
                </a:ext>
              </a:extLst>
            </p:cNvPr>
            <p:cNvSpPr/>
            <p:nvPr/>
          </p:nvSpPr>
          <p:spPr>
            <a:xfrm>
              <a:off x="4876800" y="3532909"/>
              <a:ext cx="3629891" cy="1537854"/>
            </a:xfrm>
            <a:custGeom>
              <a:avLst/>
              <a:gdLst>
                <a:gd name="connsiteX0" fmla="*/ 0 w 3629891"/>
                <a:gd name="connsiteY0" fmla="*/ 1524000 h 1537854"/>
                <a:gd name="connsiteX1" fmla="*/ 1773382 w 3629891"/>
                <a:gd name="connsiteY1" fmla="*/ 0 h 1537854"/>
                <a:gd name="connsiteX2" fmla="*/ 3629891 w 3629891"/>
                <a:gd name="connsiteY2" fmla="*/ 1537854 h 1537854"/>
              </a:gdLst>
              <a:ahLst/>
              <a:cxnLst>
                <a:cxn ang="0">
                  <a:pos x="connsiteX0" y="connsiteY0"/>
                </a:cxn>
                <a:cxn ang="0">
                  <a:pos x="connsiteX1" y="connsiteY1"/>
                </a:cxn>
                <a:cxn ang="0">
                  <a:pos x="connsiteX2" y="connsiteY2"/>
                </a:cxn>
              </a:cxnLst>
              <a:rect l="l" t="t" r="r" b="b"/>
              <a:pathLst>
                <a:path w="3629891" h="1537854">
                  <a:moveTo>
                    <a:pt x="0" y="1524000"/>
                  </a:moveTo>
                  <a:lnTo>
                    <a:pt x="1773382" y="0"/>
                  </a:lnTo>
                  <a:lnTo>
                    <a:pt x="3629891" y="1537854"/>
                  </a:lnTo>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p>
          </p:txBody>
        </p:sp>
        <p:sp>
          <p:nvSpPr>
            <p:cNvPr id="11" name="Forma libre: forma 10">
              <a:extLst>
                <a:ext uri="{FF2B5EF4-FFF2-40B4-BE49-F238E27FC236}">
                  <a16:creationId xmlns:a16="http://schemas.microsoft.com/office/drawing/2014/main" id="{9BDF8349-5ED6-4AA6-A9D8-1F5BCFCAF9BF}"/>
                </a:ext>
              </a:extLst>
            </p:cNvPr>
            <p:cNvSpPr/>
            <p:nvPr/>
          </p:nvSpPr>
          <p:spPr>
            <a:xfrm>
              <a:off x="5328703" y="3990108"/>
              <a:ext cx="370824" cy="688171"/>
            </a:xfrm>
            <a:custGeom>
              <a:avLst/>
              <a:gdLst>
                <a:gd name="connsiteX0" fmla="*/ 0 w 375607"/>
                <a:gd name="connsiteY0" fmla="*/ 637310 h 637310"/>
                <a:gd name="connsiteX1" fmla="*/ 0 w 375607"/>
                <a:gd name="connsiteY1" fmla="*/ 637310 h 637310"/>
                <a:gd name="connsiteX2" fmla="*/ 27709 w 375607"/>
                <a:gd name="connsiteY2" fmla="*/ 55419 h 637310"/>
                <a:gd name="connsiteX3" fmla="*/ 41564 w 375607"/>
                <a:gd name="connsiteY3" fmla="*/ 13856 h 637310"/>
                <a:gd name="connsiteX4" fmla="*/ 41564 w 375607"/>
                <a:gd name="connsiteY4" fmla="*/ 13856 h 637310"/>
                <a:gd name="connsiteX5" fmla="*/ 346364 w 375607"/>
                <a:gd name="connsiteY5" fmla="*/ 1 h 637310"/>
                <a:gd name="connsiteX6" fmla="*/ 346364 w 375607"/>
                <a:gd name="connsiteY6" fmla="*/ 1 h 637310"/>
                <a:gd name="connsiteX7" fmla="*/ 360218 w 375607"/>
                <a:gd name="connsiteY7" fmla="*/ 221674 h 637310"/>
                <a:gd name="connsiteX8" fmla="*/ 374073 w 375607"/>
                <a:gd name="connsiteY8" fmla="*/ 263237 h 637310"/>
                <a:gd name="connsiteX9" fmla="*/ 374073 w 375607"/>
                <a:gd name="connsiteY9" fmla="*/ 387928 h 637310"/>
                <a:gd name="connsiteX10" fmla="*/ 374073 w 375607"/>
                <a:gd name="connsiteY10" fmla="*/ 387928 h 637310"/>
                <a:gd name="connsiteX0" fmla="*/ 13110 w 388717"/>
                <a:gd name="connsiteY0" fmla="*/ 637310 h 637310"/>
                <a:gd name="connsiteX1" fmla="*/ 13110 w 388717"/>
                <a:gd name="connsiteY1" fmla="*/ 637310 h 637310"/>
                <a:gd name="connsiteX2" fmla="*/ 19455 w 388717"/>
                <a:gd name="connsiteY2" fmla="*/ 63965 h 637310"/>
                <a:gd name="connsiteX3" fmla="*/ 54674 w 388717"/>
                <a:gd name="connsiteY3" fmla="*/ 13856 h 637310"/>
                <a:gd name="connsiteX4" fmla="*/ 54674 w 388717"/>
                <a:gd name="connsiteY4" fmla="*/ 13856 h 637310"/>
                <a:gd name="connsiteX5" fmla="*/ 359474 w 388717"/>
                <a:gd name="connsiteY5" fmla="*/ 1 h 637310"/>
                <a:gd name="connsiteX6" fmla="*/ 359474 w 388717"/>
                <a:gd name="connsiteY6" fmla="*/ 1 h 637310"/>
                <a:gd name="connsiteX7" fmla="*/ 373328 w 388717"/>
                <a:gd name="connsiteY7" fmla="*/ 221674 h 637310"/>
                <a:gd name="connsiteX8" fmla="*/ 387183 w 388717"/>
                <a:gd name="connsiteY8" fmla="*/ 263237 h 637310"/>
                <a:gd name="connsiteX9" fmla="*/ 387183 w 388717"/>
                <a:gd name="connsiteY9" fmla="*/ 387928 h 637310"/>
                <a:gd name="connsiteX10" fmla="*/ 387183 w 388717"/>
                <a:gd name="connsiteY10" fmla="*/ 387928 h 637310"/>
                <a:gd name="connsiteX0" fmla="*/ 13110 w 388717"/>
                <a:gd name="connsiteY0" fmla="*/ 637310 h 637310"/>
                <a:gd name="connsiteX1" fmla="*/ 13110 w 388717"/>
                <a:gd name="connsiteY1" fmla="*/ 637310 h 637310"/>
                <a:gd name="connsiteX2" fmla="*/ 19455 w 388717"/>
                <a:gd name="connsiteY2" fmla="*/ 63965 h 637310"/>
                <a:gd name="connsiteX3" fmla="*/ 54674 w 388717"/>
                <a:gd name="connsiteY3" fmla="*/ 13856 h 637310"/>
                <a:gd name="connsiteX4" fmla="*/ 54674 w 388717"/>
                <a:gd name="connsiteY4" fmla="*/ 13856 h 637310"/>
                <a:gd name="connsiteX5" fmla="*/ 359474 w 388717"/>
                <a:gd name="connsiteY5" fmla="*/ 1 h 637310"/>
                <a:gd name="connsiteX6" fmla="*/ 359474 w 388717"/>
                <a:gd name="connsiteY6" fmla="*/ 1 h 637310"/>
                <a:gd name="connsiteX7" fmla="*/ 373328 w 388717"/>
                <a:gd name="connsiteY7" fmla="*/ 221674 h 637310"/>
                <a:gd name="connsiteX8" fmla="*/ 387183 w 388717"/>
                <a:gd name="connsiteY8" fmla="*/ 263237 h 637310"/>
                <a:gd name="connsiteX9" fmla="*/ 387183 w 388717"/>
                <a:gd name="connsiteY9" fmla="*/ 387928 h 637310"/>
                <a:gd name="connsiteX10" fmla="*/ 387183 w 388717"/>
                <a:gd name="connsiteY10" fmla="*/ 387928 h 637310"/>
                <a:gd name="connsiteX0" fmla="*/ 13110 w 388717"/>
                <a:gd name="connsiteY0" fmla="*/ 637310 h 637310"/>
                <a:gd name="connsiteX1" fmla="*/ 13110 w 388717"/>
                <a:gd name="connsiteY1" fmla="*/ 637310 h 637310"/>
                <a:gd name="connsiteX2" fmla="*/ 19455 w 388717"/>
                <a:gd name="connsiteY2" fmla="*/ 63965 h 637310"/>
                <a:gd name="connsiteX3" fmla="*/ 54674 w 388717"/>
                <a:gd name="connsiteY3" fmla="*/ 13856 h 637310"/>
                <a:gd name="connsiteX4" fmla="*/ 54674 w 388717"/>
                <a:gd name="connsiteY4" fmla="*/ 13856 h 637310"/>
                <a:gd name="connsiteX5" fmla="*/ 359474 w 388717"/>
                <a:gd name="connsiteY5" fmla="*/ 1 h 637310"/>
                <a:gd name="connsiteX6" fmla="*/ 359474 w 388717"/>
                <a:gd name="connsiteY6" fmla="*/ 1 h 637310"/>
                <a:gd name="connsiteX7" fmla="*/ 373328 w 388717"/>
                <a:gd name="connsiteY7" fmla="*/ 221674 h 637310"/>
                <a:gd name="connsiteX8" fmla="*/ 387183 w 388717"/>
                <a:gd name="connsiteY8" fmla="*/ 263237 h 637310"/>
                <a:gd name="connsiteX9" fmla="*/ 387183 w 388717"/>
                <a:gd name="connsiteY9" fmla="*/ 387928 h 637310"/>
                <a:gd name="connsiteX10" fmla="*/ 387183 w 388717"/>
                <a:gd name="connsiteY10" fmla="*/ 387928 h 637310"/>
                <a:gd name="connsiteX0" fmla="*/ 13110 w 388717"/>
                <a:gd name="connsiteY0" fmla="*/ 637310 h 637310"/>
                <a:gd name="connsiteX1" fmla="*/ 13110 w 388717"/>
                <a:gd name="connsiteY1" fmla="*/ 637310 h 637310"/>
                <a:gd name="connsiteX2" fmla="*/ 19455 w 388717"/>
                <a:gd name="connsiteY2" fmla="*/ 63965 h 637310"/>
                <a:gd name="connsiteX3" fmla="*/ 54674 w 388717"/>
                <a:gd name="connsiteY3" fmla="*/ 13856 h 637310"/>
                <a:gd name="connsiteX4" fmla="*/ 54674 w 388717"/>
                <a:gd name="connsiteY4" fmla="*/ 13856 h 637310"/>
                <a:gd name="connsiteX5" fmla="*/ 359474 w 388717"/>
                <a:gd name="connsiteY5" fmla="*/ 1 h 637310"/>
                <a:gd name="connsiteX6" fmla="*/ 359474 w 388717"/>
                <a:gd name="connsiteY6" fmla="*/ 1 h 637310"/>
                <a:gd name="connsiteX7" fmla="*/ 373328 w 388717"/>
                <a:gd name="connsiteY7" fmla="*/ 221674 h 637310"/>
                <a:gd name="connsiteX8" fmla="*/ 387183 w 388717"/>
                <a:gd name="connsiteY8" fmla="*/ 263237 h 637310"/>
                <a:gd name="connsiteX9" fmla="*/ 387183 w 388717"/>
                <a:gd name="connsiteY9" fmla="*/ 387928 h 637310"/>
                <a:gd name="connsiteX10" fmla="*/ 387183 w 388717"/>
                <a:gd name="connsiteY10" fmla="*/ 387928 h 637310"/>
                <a:gd name="connsiteX0" fmla="*/ 13110 w 387183"/>
                <a:gd name="connsiteY0" fmla="*/ 637310 h 637310"/>
                <a:gd name="connsiteX1" fmla="*/ 13110 w 387183"/>
                <a:gd name="connsiteY1" fmla="*/ 637310 h 637310"/>
                <a:gd name="connsiteX2" fmla="*/ 19455 w 387183"/>
                <a:gd name="connsiteY2" fmla="*/ 63965 h 637310"/>
                <a:gd name="connsiteX3" fmla="*/ 54674 w 387183"/>
                <a:gd name="connsiteY3" fmla="*/ 13856 h 637310"/>
                <a:gd name="connsiteX4" fmla="*/ 54674 w 387183"/>
                <a:gd name="connsiteY4" fmla="*/ 13856 h 637310"/>
                <a:gd name="connsiteX5" fmla="*/ 359474 w 387183"/>
                <a:gd name="connsiteY5" fmla="*/ 1 h 637310"/>
                <a:gd name="connsiteX6" fmla="*/ 359474 w 387183"/>
                <a:gd name="connsiteY6" fmla="*/ 1 h 637310"/>
                <a:gd name="connsiteX7" fmla="*/ 373328 w 387183"/>
                <a:gd name="connsiteY7" fmla="*/ 221674 h 637310"/>
                <a:gd name="connsiteX8" fmla="*/ 382910 w 387183"/>
                <a:gd name="connsiteY8" fmla="*/ 258964 h 637310"/>
                <a:gd name="connsiteX9" fmla="*/ 387183 w 387183"/>
                <a:gd name="connsiteY9" fmla="*/ 387928 h 637310"/>
                <a:gd name="connsiteX10" fmla="*/ 387183 w 387183"/>
                <a:gd name="connsiteY10" fmla="*/ 387928 h 637310"/>
                <a:gd name="connsiteX0" fmla="*/ 13110 w 387183"/>
                <a:gd name="connsiteY0" fmla="*/ 637310 h 637310"/>
                <a:gd name="connsiteX1" fmla="*/ 13110 w 387183"/>
                <a:gd name="connsiteY1" fmla="*/ 637310 h 637310"/>
                <a:gd name="connsiteX2" fmla="*/ 19455 w 387183"/>
                <a:gd name="connsiteY2" fmla="*/ 63965 h 637310"/>
                <a:gd name="connsiteX3" fmla="*/ 54674 w 387183"/>
                <a:gd name="connsiteY3" fmla="*/ 13856 h 637310"/>
                <a:gd name="connsiteX4" fmla="*/ 54674 w 387183"/>
                <a:gd name="connsiteY4" fmla="*/ 13856 h 637310"/>
                <a:gd name="connsiteX5" fmla="*/ 359474 w 387183"/>
                <a:gd name="connsiteY5" fmla="*/ 1 h 637310"/>
                <a:gd name="connsiteX6" fmla="*/ 359474 w 387183"/>
                <a:gd name="connsiteY6" fmla="*/ 1 h 637310"/>
                <a:gd name="connsiteX7" fmla="*/ 373328 w 387183"/>
                <a:gd name="connsiteY7" fmla="*/ 221674 h 637310"/>
                <a:gd name="connsiteX8" fmla="*/ 387183 w 387183"/>
                <a:gd name="connsiteY8" fmla="*/ 387928 h 637310"/>
                <a:gd name="connsiteX9" fmla="*/ 387183 w 387183"/>
                <a:gd name="connsiteY9" fmla="*/ 387928 h 637310"/>
                <a:gd name="connsiteX0" fmla="*/ 13110 w 387183"/>
                <a:gd name="connsiteY0" fmla="*/ 637310 h 637310"/>
                <a:gd name="connsiteX1" fmla="*/ 13110 w 387183"/>
                <a:gd name="connsiteY1" fmla="*/ 637310 h 637310"/>
                <a:gd name="connsiteX2" fmla="*/ 19455 w 387183"/>
                <a:gd name="connsiteY2" fmla="*/ 63965 h 637310"/>
                <a:gd name="connsiteX3" fmla="*/ 54674 w 387183"/>
                <a:gd name="connsiteY3" fmla="*/ 13856 h 637310"/>
                <a:gd name="connsiteX4" fmla="*/ 54674 w 387183"/>
                <a:gd name="connsiteY4" fmla="*/ 13856 h 637310"/>
                <a:gd name="connsiteX5" fmla="*/ 359474 w 387183"/>
                <a:gd name="connsiteY5" fmla="*/ 1 h 637310"/>
                <a:gd name="connsiteX6" fmla="*/ 359474 w 387183"/>
                <a:gd name="connsiteY6" fmla="*/ 1 h 637310"/>
                <a:gd name="connsiteX7" fmla="*/ 387183 w 387183"/>
                <a:gd name="connsiteY7" fmla="*/ 387928 h 637310"/>
                <a:gd name="connsiteX8" fmla="*/ 387183 w 387183"/>
                <a:gd name="connsiteY8" fmla="*/ 387928 h 637310"/>
                <a:gd name="connsiteX0" fmla="*/ 0 w 374073"/>
                <a:gd name="connsiteY0" fmla="*/ 637310 h 637310"/>
                <a:gd name="connsiteX1" fmla="*/ 0 w 374073"/>
                <a:gd name="connsiteY1" fmla="*/ 637310 h 637310"/>
                <a:gd name="connsiteX2" fmla="*/ 41564 w 374073"/>
                <a:gd name="connsiteY2" fmla="*/ 13856 h 637310"/>
                <a:gd name="connsiteX3" fmla="*/ 41564 w 374073"/>
                <a:gd name="connsiteY3" fmla="*/ 13856 h 637310"/>
                <a:gd name="connsiteX4" fmla="*/ 346364 w 374073"/>
                <a:gd name="connsiteY4" fmla="*/ 1 h 637310"/>
                <a:gd name="connsiteX5" fmla="*/ 346364 w 374073"/>
                <a:gd name="connsiteY5" fmla="*/ 1 h 637310"/>
                <a:gd name="connsiteX6" fmla="*/ 374073 w 374073"/>
                <a:gd name="connsiteY6" fmla="*/ 387928 h 637310"/>
                <a:gd name="connsiteX7" fmla="*/ 374073 w 374073"/>
                <a:gd name="connsiteY7" fmla="*/ 387928 h 637310"/>
                <a:gd name="connsiteX0" fmla="*/ 0 w 374073"/>
                <a:gd name="connsiteY0" fmla="*/ 637310 h 637310"/>
                <a:gd name="connsiteX1" fmla="*/ 0 w 374073"/>
                <a:gd name="connsiteY1" fmla="*/ 637310 h 637310"/>
                <a:gd name="connsiteX2" fmla="*/ 41564 w 374073"/>
                <a:gd name="connsiteY2" fmla="*/ 13856 h 637310"/>
                <a:gd name="connsiteX3" fmla="*/ 41564 w 374073"/>
                <a:gd name="connsiteY3" fmla="*/ 13856 h 637310"/>
                <a:gd name="connsiteX4" fmla="*/ 346364 w 374073"/>
                <a:gd name="connsiteY4" fmla="*/ 1 h 637310"/>
                <a:gd name="connsiteX5" fmla="*/ 346364 w 374073"/>
                <a:gd name="connsiteY5" fmla="*/ 1 h 637310"/>
                <a:gd name="connsiteX6" fmla="*/ 374073 w 374073"/>
                <a:gd name="connsiteY6" fmla="*/ 387928 h 637310"/>
                <a:gd name="connsiteX7" fmla="*/ 374073 w 374073"/>
                <a:gd name="connsiteY7" fmla="*/ 387928 h 637310"/>
                <a:gd name="connsiteX8" fmla="*/ 0 w 374073"/>
                <a:gd name="connsiteY8" fmla="*/ 637310 h 637310"/>
                <a:gd name="connsiteX0" fmla="*/ 0 w 375273"/>
                <a:gd name="connsiteY0" fmla="*/ 637310 h 637310"/>
                <a:gd name="connsiteX1" fmla="*/ 0 w 375273"/>
                <a:gd name="connsiteY1" fmla="*/ 637310 h 637310"/>
                <a:gd name="connsiteX2" fmla="*/ 41564 w 375273"/>
                <a:gd name="connsiteY2" fmla="*/ 13856 h 637310"/>
                <a:gd name="connsiteX3" fmla="*/ 41564 w 375273"/>
                <a:gd name="connsiteY3" fmla="*/ 13856 h 637310"/>
                <a:gd name="connsiteX4" fmla="*/ 346364 w 375273"/>
                <a:gd name="connsiteY4" fmla="*/ 1 h 637310"/>
                <a:gd name="connsiteX5" fmla="*/ 346364 w 375273"/>
                <a:gd name="connsiteY5" fmla="*/ 1 h 637310"/>
                <a:gd name="connsiteX6" fmla="*/ 374073 w 375273"/>
                <a:gd name="connsiteY6" fmla="*/ 387928 h 637310"/>
                <a:gd name="connsiteX7" fmla="*/ 369800 w 375273"/>
                <a:gd name="connsiteY7" fmla="*/ 362290 h 637310"/>
                <a:gd name="connsiteX8" fmla="*/ 0 w 375273"/>
                <a:gd name="connsiteY8" fmla="*/ 637310 h 637310"/>
                <a:gd name="connsiteX0" fmla="*/ 13843 w 376297"/>
                <a:gd name="connsiteY0" fmla="*/ 654401 h 688171"/>
                <a:gd name="connsiteX1" fmla="*/ 1024 w 376297"/>
                <a:gd name="connsiteY1" fmla="*/ 637310 h 688171"/>
                <a:gd name="connsiteX2" fmla="*/ 42588 w 376297"/>
                <a:gd name="connsiteY2" fmla="*/ 13856 h 688171"/>
                <a:gd name="connsiteX3" fmla="*/ 42588 w 376297"/>
                <a:gd name="connsiteY3" fmla="*/ 13856 h 688171"/>
                <a:gd name="connsiteX4" fmla="*/ 347388 w 376297"/>
                <a:gd name="connsiteY4" fmla="*/ 1 h 688171"/>
                <a:gd name="connsiteX5" fmla="*/ 347388 w 376297"/>
                <a:gd name="connsiteY5" fmla="*/ 1 h 688171"/>
                <a:gd name="connsiteX6" fmla="*/ 375097 w 376297"/>
                <a:gd name="connsiteY6" fmla="*/ 387928 h 688171"/>
                <a:gd name="connsiteX7" fmla="*/ 370824 w 376297"/>
                <a:gd name="connsiteY7" fmla="*/ 362290 h 688171"/>
                <a:gd name="connsiteX8" fmla="*/ 13843 w 376297"/>
                <a:gd name="connsiteY8" fmla="*/ 654401 h 688171"/>
                <a:gd name="connsiteX0" fmla="*/ 13843 w 391241"/>
                <a:gd name="connsiteY0" fmla="*/ 654401 h 688171"/>
                <a:gd name="connsiteX1" fmla="*/ 1024 w 391241"/>
                <a:gd name="connsiteY1" fmla="*/ 637310 h 688171"/>
                <a:gd name="connsiteX2" fmla="*/ 42588 w 391241"/>
                <a:gd name="connsiteY2" fmla="*/ 13856 h 688171"/>
                <a:gd name="connsiteX3" fmla="*/ 42588 w 391241"/>
                <a:gd name="connsiteY3" fmla="*/ 13856 h 688171"/>
                <a:gd name="connsiteX4" fmla="*/ 347388 w 391241"/>
                <a:gd name="connsiteY4" fmla="*/ 1 h 688171"/>
                <a:gd name="connsiteX5" fmla="*/ 347388 w 391241"/>
                <a:gd name="connsiteY5" fmla="*/ 1 h 688171"/>
                <a:gd name="connsiteX6" fmla="*/ 370824 w 391241"/>
                <a:gd name="connsiteY6" fmla="*/ 362290 h 688171"/>
                <a:gd name="connsiteX7" fmla="*/ 13843 w 391241"/>
                <a:gd name="connsiteY7" fmla="*/ 654401 h 688171"/>
                <a:gd name="connsiteX0" fmla="*/ 13843 w 408305"/>
                <a:gd name="connsiteY0" fmla="*/ 654401 h 688171"/>
                <a:gd name="connsiteX1" fmla="*/ 1024 w 408305"/>
                <a:gd name="connsiteY1" fmla="*/ 637310 h 688171"/>
                <a:gd name="connsiteX2" fmla="*/ 42588 w 408305"/>
                <a:gd name="connsiteY2" fmla="*/ 13856 h 688171"/>
                <a:gd name="connsiteX3" fmla="*/ 42588 w 408305"/>
                <a:gd name="connsiteY3" fmla="*/ 13856 h 688171"/>
                <a:gd name="connsiteX4" fmla="*/ 347388 w 408305"/>
                <a:gd name="connsiteY4" fmla="*/ 1 h 688171"/>
                <a:gd name="connsiteX5" fmla="*/ 347388 w 408305"/>
                <a:gd name="connsiteY5" fmla="*/ 1 h 688171"/>
                <a:gd name="connsiteX6" fmla="*/ 370824 w 408305"/>
                <a:gd name="connsiteY6" fmla="*/ 362290 h 688171"/>
                <a:gd name="connsiteX7" fmla="*/ 13843 w 408305"/>
                <a:gd name="connsiteY7" fmla="*/ 654401 h 688171"/>
                <a:gd name="connsiteX0" fmla="*/ 13843 w 391241"/>
                <a:gd name="connsiteY0" fmla="*/ 654401 h 688171"/>
                <a:gd name="connsiteX1" fmla="*/ 1024 w 391241"/>
                <a:gd name="connsiteY1" fmla="*/ 637310 h 688171"/>
                <a:gd name="connsiteX2" fmla="*/ 42588 w 391241"/>
                <a:gd name="connsiteY2" fmla="*/ 13856 h 688171"/>
                <a:gd name="connsiteX3" fmla="*/ 42588 w 391241"/>
                <a:gd name="connsiteY3" fmla="*/ 13856 h 688171"/>
                <a:gd name="connsiteX4" fmla="*/ 347388 w 391241"/>
                <a:gd name="connsiteY4" fmla="*/ 1 h 688171"/>
                <a:gd name="connsiteX5" fmla="*/ 347388 w 391241"/>
                <a:gd name="connsiteY5" fmla="*/ 1 h 688171"/>
                <a:gd name="connsiteX6" fmla="*/ 370824 w 391241"/>
                <a:gd name="connsiteY6" fmla="*/ 362290 h 688171"/>
                <a:gd name="connsiteX7" fmla="*/ 13843 w 391241"/>
                <a:gd name="connsiteY7" fmla="*/ 654401 h 688171"/>
                <a:gd name="connsiteX0" fmla="*/ 13843 w 370824"/>
                <a:gd name="connsiteY0" fmla="*/ 654401 h 688171"/>
                <a:gd name="connsiteX1" fmla="*/ 1024 w 370824"/>
                <a:gd name="connsiteY1" fmla="*/ 637310 h 688171"/>
                <a:gd name="connsiteX2" fmla="*/ 42588 w 370824"/>
                <a:gd name="connsiteY2" fmla="*/ 13856 h 688171"/>
                <a:gd name="connsiteX3" fmla="*/ 42588 w 370824"/>
                <a:gd name="connsiteY3" fmla="*/ 13856 h 688171"/>
                <a:gd name="connsiteX4" fmla="*/ 347388 w 370824"/>
                <a:gd name="connsiteY4" fmla="*/ 1 h 688171"/>
                <a:gd name="connsiteX5" fmla="*/ 347388 w 370824"/>
                <a:gd name="connsiteY5" fmla="*/ 1 h 688171"/>
                <a:gd name="connsiteX6" fmla="*/ 370824 w 370824"/>
                <a:gd name="connsiteY6" fmla="*/ 362290 h 688171"/>
                <a:gd name="connsiteX7" fmla="*/ 13843 w 370824"/>
                <a:gd name="connsiteY7" fmla="*/ 654401 h 688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824" h="688171">
                  <a:moveTo>
                    <a:pt x="13843" y="654401"/>
                  </a:moveTo>
                  <a:cubicBezTo>
                    <a:pt x="9570" y="648704"/>
                    <a:pt x="-3767" y="744068"/>
                    <a:pt x="1024" y="637310"/>
                  </a:cubicBezTo>
                  <a:cubicBezTo>
                    <a:pt x="5815" y="530553"/>
                    <a:pt x="28733" y="221674"/>
                    <a:pt x="42588" y="13856"/>
                  </a:cubicBezTo>
                  <a:lnTo>
                    <a:pt x="42588" y="13856"/>
                  </a:lnTo>
                  <a:cubicBezTo>
                    <a:pt x="328904" y="-460"/>
                    <a:pt x="227200" y="1"/>
                    <a:pt x="347388" y="1"/>
                  </a:cubicBezTo>
                  <a:lnTo>
                    <a:pt x="347388" y="1"/>
                  </a:lnTo>
                  <a:lnTo>
                    <a:pt x="370824" y="362290"/>
                  </a:lnTo>
                  <a:lnTo>
                    <a:pt x="13843" y="654401"/>
                  </a:lnTo>
                  <a:close/>
                </a:path>
              </a:pathLst>
            </a:custGeom>
            <a:ln w="2857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p>
          </p:txBody>
        </p:sp>
      </p:grpSp>
      <p:sp>
        <p:nvSpPr>
          <p:cNvPr id="14" name="CuadroTexto 13">
            <a:extLst>
              <a:ext uri="{FF2B5EF4-FFF2-40B4-BE49-F238E27FC236}">
                <a16:creationId xmlns:a16="http://schemas.microsoft.com/office/drawing/2014/main" id="{FA335081-5A7F-4907-ADDA-178BD89B970A}"/>
              </a:ext>
            </a:extLst>
          </p:cNvPr>
          <p:cNvSpPr txBox="1"/>
          <p:nvPr/>
        </p:nvSpPr>
        <p:spPr>
          <a:xfrm>
            <a:off x="2594332" y="6519446"/>
            <a:ext cx="4203395" cy="338554"/>
          </a:xfrm>
          <a:prstGeom prst="rect">
            <a:avLst/>
          </a:prstGeom>
          <a:noFill/>
        </p:spPr>
        <p:txBody>
          <a:bodyPr wrap="none" rtlCol="0">
            <a:spAutoFit/>
          </a:bodyPr>
          <a:lstStyle/>
          <a:p>
            <a:r>
              <a:rPr lang="es-ES" sz="1600" dirty="0">
                <a:solidFill>
                  <a:srgbClr val="CC0000"/>
                </a:solidFill>
                <a:latin typeface="Verdana" panose="020B0604030504040204" pitchFamily="34" charset="0"/>
                <a:ea typeface="Verdana" panose="020B0604030504040204" pitchFamily="34" charset="0"/>
              </a:rPr>
              <a:t>Ejemplo de Sistema: </a:t>
            </a:r>
            <a:r>
              <a:rPr lang="es-ES" sz="1600" b="1" dirty="0">
                <a:solidFill>
                  <a:srgbClr val="CC0000"/>
                </a:solidFill>
                <a:latin typeface="Verdana" panose="020B0604030504040204" pitchFamily="34" charset="0"/>
                <a:ea typeface="Verdana" panose="020B0604030504040204" pitchFamily="34" charset="0"/>
              </a:rPr>
              <a:t>Núcleo Familiar</a:t>
            </a:r>
          </a:p>
        </p:txBody>
      </p:sp>
    </p:spTree>
    <p:extLst>
      <p:ext uri="{BB962C8B-B14F-4D97-AF65-F5344CB8AC3E}">
        <p14:creationId xmlns:p14="http://schemas.microsoft.com/office/powerpoint/2010/main" val="559878805"/>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Relaciones de un Sistema</a:t>
            </a:r>
          </a:p>
        </p:txBody>
      </p:sp>
      <p:sp>
        <p:nvSpPr>
          <p:cNvPr id="3" name="Rectángulo 2"/>
          <p:cNvSpPr/>
          <p:nvPr/>
        </p:nvSpPr>
        <p:spPr>
          <a:xfrm>
            <a:off x="557550" y="1077961"/>
            <a:ext cx="10519159" cy="1292662"/>
          </a:xfrm>
          <a:prstGeom prst="rect">
            <a:avLst/>
          </a:prstGeom>
        </p:spPr>
        <p:txBody>
          <a:bodyPr wrap="square">
            <a:spAutoFit/>
          </a:bodyPr>
          <a:lstStyle/>
          <a:p>
            <a:r>
              <a:rPr lang="es-ES" sz="2600" dirty="0">
                <a:latin typeface="Verdana" panose="020B0604030504040204" pitchFamily="34" charset="0"/>
                <a:ea typeface="Verdana" panose="020B0604030504040204" pitchFamily="34" charset="0"/>
                <a:cs typeface="Verdana" panose="020B0604030504040204" pitchFamily="34" charset="0"/>
              </a:rPr>
              <a:t>Las relaciones son </a:t>
            </a:r>
            <a:br>
              <a:rPr lang="es-ES" sz="2600" dirty="0">
                <a:latin typeface="Verdana" panose="020B0604030504040204" pitchFamily="34" charset="0"/>
                <a:ea typeface="Verdana" panose="020B0604030504040204" pitchFamily="34" charset="0"/>
                <a:cs typeface="Verdana" panose="020B0604030504040204" pitchFamily="34" charset="0"/>
              </a:rPr>
            </a:br>
            <a:r>
              <a:rPr lang="es-ES" sz="2600" dirty="0">
                <a:solidFill>
                  <a:srgbClr val="C00000"/>
                </a:solidFill>
                <a:latin typeface="Verdana" panose="020B0604030504040204" pitchFamily="34" charset="0"/>
                <a:ea typeface="Verdana" panose="020B0604030504040204" pitchFamily="34" charset="0"/>
                <a:cs typeface="Verdana" panose="020B0604030504040204" pitchFamily="34" charset="0"/>
              </a:rPr>
              <a:t>la forma en la cual los elementos interactúan</a:t>
            </a:r>
            <a:r>
              <a:rPr lang="es-ES" sz="2600" dirty="0">
                <a:solidFill>
                  <a:srgbClr val="FF0000"/>
                </a:solidFill>
                <a:latin typeface="Verdana" panose="020B0604030504040204" pitchFamily="34" charset="0"/>
                <a:ea typeface="Verdana" panose="020B0604030504040204" pitchFamily="34" charset="0"/>
                <a:cs typeface="Verdana" panose="020B0604030504040204" pitchFamily="34" charset="0"/>
              </a:rPr>
              <a:t> </a:t>
            </a:r>
            <a:r>
              <a:rPr lang="es-ES" sz="2600" dirty="0">
                <a:latin typeface="Verdana" panose="020B0604030504040204" pitchFamily="34" charset="0"/>
                <a:ea typeface="Verdana" panose="020B0604030504040204" pitchFamily="34" charset="0"/>
                <a:cs typeface="Verdana" panose="020B0604030504040204" pitchFamily="34" charset="0"/>
              </a:rPr>
              <a:t>entre sí </a:t>
            </a:r>
            <a:br>
              <a:rPr lang="es-ES" sz="2600" dirty="0">
                <a:latin typeface="Verdana" panose="020B0604030504040204" pitchFamily="34" charset="0"/>
                <a:ea typeface="Verdana" panose="020B0604030504040204" pitchFamily="34" charset="0"/>
                <a:cs typeface="Verdana" panose="020B0604030504040204" pitchFamily="34" charset="0"/>
              </a:rPr>
            </a:br>
            <a:r>
              <a:rPr lang="es-ES" sz="2600" dirty="0">
                <a:latin typeface="Verdana" panose="020B0604030504040204" pitchFamily="34" charset="0"/>
                <a:ea typeface="Verdana" panose="020B0604030504040204" pitchFamily="34" charset="0"/>
                <a:cs typeface="Verdana" panose="020B0604030504040204" pitchFamily="34" charset="0"/>
              </a:rPr>
              <a:t>y con su entorno.</a:t>
            </a:r>
          </a:p>
        </p:txBody>
      </p:sp>
      <p:sp>
        <p:nvSpPr>
          <p:cNvPr id="5" name="Rectángulo 4">
            <a:extLst>
              <a:ext uri="{FF2B5EF4-FFF2-40B4-BE49-F238E27FC236}">
                <a16:creationId xmlns:a16="http://schemas.microsoft.com/office/drawing/2014/main" id="{F86037DB-E74B-4E4C-8B7D-88C3039254F0}"/>
              </a:ext>
            </a:extLst>
          </p:cNvPr>
          <p:cNvSpPr/>
          <p:nvPr/>
        </p:nvSpPr>
        <p:spPr>
          <a:xfrm>
            <a:off x="5098583" y="3528872"/>
            <a:ext cx="6871854" cy="1261884"/>
          </a:xfrm>
          <a:prstGeom prst="rect">
            <a:avLst/>
          </a:prstGeom>
        </p:spPr>
        <p:txBody>
          <a:bodyPr wrap="square">
            <a:spAutoFit/>
          </a:bodyPr>
          <a:lstStyle/>
          <a:p>
            <a:pPr algn="r"/>
            <a:r>
              <a:rPr lang="es-ES" sz="2400" dirty="0">
                <a:latin typeface="Verdana" panose="020B0604030504040204" pitchFamily="34" charset="0"/>
                <a:ea typeface="Verdana" panose="020B0604030504040204" pitchFamily="34" charset="0"/>
              </a:rPr>
              <a:t>Las interrelaciones estables entre los componentes de un sistema, </a:t>
            </a:r>
          </a:p>
          <a:p>
            <a:pPr algn="r"/>
            <a:r>
              <a:rPr lang="es-ES" sz="2600" dirty="0">
                <a:solidFill>
                  <a:srgbClr val="CC0000"/>
                </a:solidFill>
                <a:latin typeface="Verdana" panose="020B0604030504040204" pitchFamily="34" charset="0"/>
                <a:ea typeface="Verdana" panose="020B0604030504040204" pitchFamily="34" charset="0"/>
              </a:rPr>
              <a:t>constituyen la estructura del sistema</a:t>
            </a:r>
            <a:r>
              <a:rPr lang="es-ES" sz="2400" dirty="0">
                <a:latin typeface="Verdana" panose="020B0604030504040204" pitchFamily="34" charset="0"/>
                <a:ea typeface="Verdana" panose="020B0604030504040204" pitchFamily="34" charset="0"/>
              </a:rPr>
              <a:t>.</a:t>
            </a:r>
          </a:p>
        </p:txBody>
      </p:sp>
      <p:sp>
        <p:nvSpPr>
          <p:cNvPr id="52" name="CuadroTexto 51">
            <a:extLst>
              <a:ext uri="{FF2B5EF4-FFF2-40B4-BE49-F238E27FC236}">
                <a16:creationId xmlns:a16="http://schemas.microsoft.com/office/drawing/2014/main" id="{8B45FB8E-C84A-4BA9-B77E-D6091ECF22AE}"/>
              </a:ext>
            </a:extLst>
          </p:cNvPr>
          <p:cNvSpPr txBox="1"/>
          <p:nvPr/>
        </p:nvSpPr>
        <p:spPr>
          <a:xfrm>
            <a:off x="2693706" y="6516441"/>
            <a:ext cx="4546297" cy="338554"/>
          </a:xfrm>
          <a:prstGeom prst="rect">
            <a:avLst/>
          </a:prstGeom>
          <a:noFill/>
        </p:spPr>
        <p:txBody>
          <a:bodyPr wrap="square" rtlCol="0">
            <a:spAutoFit/>
          </a:bodyPr>
          <a:lstStyle/>
          <a:p>
            <a:r>
              <a:rPr lang="es-ES" sz="1600" dirty="0">
                <a:solidFill>
                  <a:srgbClr val="CC0000"/>
                </a:solidFill>
                <a:latin typeface="Verdana" panose="020B0604030504040204" pitchFamily="34" charset="0"/>
                <a:ea typeface="Verdana" panose="020B0604030504040204" pitchFamily="34" charset="0"/>
              </a:rPr>
              <a:t>Ejemplo de Sistema: </a:t>
            </a:r>
            <a:r>
              <a:rPr lang="es-ES" sz="1600" b="1" dirty="0">
                <a:solidFill>
                  <a:srgbClr val="CC0000"/>
                </a:solidFill>
                <a:latin typeface="Verdana" panose="020B0604030504040204" pitchFamily="34" charset="0"/>
                <a:ea typeface="Verdana" panose="020B0604030504040204" pitchFamily="34" charset="0"/>
              </a:rPr>
              <a:t>Núcleo Familiar</a:t>
            </a:r>
          </a:p>
        </p:txBody>
      </p:sp>
      <p:pic>
        <p:nvPicPr>
          <p:cNvPr id="11" name="Imagen 10">
            <a:extLst>
              <a:ext uri="{FF2B5EF4-FFF2-40B4-BE49-F238E27FC236}">
                <a16:creationId xmlns:a16="http://schemas.microsoft.com/office/drawing/2014/main" id="{AD623798-548F-4355-9D75-178C87697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716" y="2333451"/>
            <a:ext cx="3700139" cy="3820052"/>
          </a:xfrm>
          <a:prstGeom prst="rect">
            <a:avLst/>
          </a:prstGeom>
        </p:spPr>
      </p:pic>
    </p:spTree>
    <p:extLst>
      <p:ext uri="{BB962C8B-B14F-4D97-AF65-F5344CB8AC3E}">
        <p14:creationId xmlns:p14="http://schemas.microsoft.com/office/powerpoint/2010/main" val="455141990"/>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89162A1-8707-40CC-AAD1-E30C1E82E883}"/>
              </a:ext>
            </a:extLst>
          </p:cNvPr>
          <p:cNvPicPr>
            <a:picLocks noChangeAspect="1"/>
          </p:cNvPicPr>
          <p:nvPr/>
        </p:nvPicPr>
        <p:blipFill>
          <a:blip r:embed="rId3"/>
          <a:stretch>
            <a:fillRect/>
          </a:stretch>
        </p:blipFill>
        <p:spPr>
          <a:xfrm>
            <a:off x="430003" y="2110137"/>
            <a:ext cx="5066824" cy="4195330"/>
          </a:xfrm>
          <a:prstGeom prst="rect">
            <a:avLst/>
          </a:prstGeom>
        </p:spPr>
      </p:pic>
      <p:sp>
        <p:nvSpPr>
          <p:cNvPr id="2" name="Título 1"/>
          <p:cNvSpPr>
            <a:spLocks noGrp="1"/>
          </p:cNvSpPr>
          <p:nvPr>
            <p:ph type="title"/>
          </p:nvPr>
        </p:nvSpPr>
        <p:spPr/>
        <p:txBody>
          <a:bodyPr/>
          <a:lstStyle/>
          <a:p>
            <a:r>
              <a:rPr lang="es-ES"/>
              <a:t>Relaciones de un Sistema</a:t>
            </a:r>
          </a:p>
        </p:txBody>
      </p:sp>
      <p:sp>
        <p:nvSpPr>
          <p:cNvPr id="52" name="CuadroTexto 51">
            <a:extLst>
              <a:ext uri="{FF2B5EF4-FFF2-40B4-BE49-F238E27FC236}">
                <a16:creationId xmlns:a16="http://schemas.microsoft.com/office/drawing/2014/main" id="{8B45FB8E-C84A-4BA9-B77E-D6091ECF22AE}"/>
              </a:ext>
            </a:extLst>
          </p:cNvPr>
          <p:cNvSpPr txBox="1"/>
          <p:nvPr/>
        </p:nvSpPr>
        <p:spPr>
          <a:xfrm>
            <a:off x="2693706" y="6516441"/>
            <a:ext cx="4546297" cy="338554"/>
          </a:xfrm>
          <a:prstGeom prst="rect">
            <a:avLst/>
          </a:prstGeom>
          <a:noFill/>
        </p:spPr>
        <p:txBody>
          <a:bodyPr wrap="square" rtlCol="0">
            <a:spAutoFit/>
          </a:bodyPr>
          <a:lstStyle/>
          <a:p>
            <a:r>
              <a:rPr lang="es-ES" sz="1600" dirty="0">
                <a:solidFill>
                  <a:srgbClr val="CC0000"/>
                </a:solidFill>
                <a:latin typeface="Verdana" panose="020B0604030504040204" pitchFamily="34" charset="0"/>
                <a:ea typeface="Verdana" panose="020B0604030504040204" pitchFamily="34" charset="0"/>
              </a:rPr>
              <a:t>Ejemplo de Sistema: </a:t>
            </a:r>
            <a:r>
              <a:rPr lang="es-ES" sz="1600" b="1" dirty="0">
                <a:solidFill>
                  <a:srgbClr val="CC0000"/>
                </a:solidFill>
                <a:latin typeface="Verdana" panose="020B0604030504040204" pitchFamily="34" charset="0"/>
                <a:ea typeface="Verdana" panose="020B0604030504040204" pitchFamily="34" charset="0"/>
              </a:rPr>
              <a:t>Núcleo Familiar</a:t>
            </a:r>
          </a:p>
        </p:txBody>
      </p:sp>
      <p:pic>
        <p:nvPicPr>
          <p:cNvPr id="11" name="Imagen 10">
            <a:extLst>
              <a:ext uri="{FF2B5EF4-FFF2-40B4-BE49-F238E27FC236}">
                <a16:creationId xmlns:a16="http://schemas.microsoft.com/office/drawing/2014/main" id="{AD623798-548F-4355-9D75-178C87697F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06547">
            <a:off x="1119719" y="3091689"/>
            <a:ext cx="3147974" cy="3249992"/>
          </a:xfrm>
          <a:prstGeom prst="rect">
            <a:avLst/>
          </a:prstGeom>
        </p:spPr>
      </p:pic>
      <p:sp>
        <p:nvSpPr>
          <p:cNvPr id="6" name="Rectángulo 5">
            <a:extLst>
              <a:ext uri="{FF2B5EF4-FFF2-40B4-BE49-F238E27FC236}">
                <a16:creationId xmlns:a16="http://schemas.microsoft.com/office/drawing/2014/main" id="{47BF15B7-C2CE-418A-9D16-D437849C84B0}"/>
              </a:ext>
            </a:extLst>
          </p:cNvPr>
          <p:cNvSpPr/>
          <p:nvPr/>
        </p:nvSpPr>
        <p:spPr>
          <a:xfrm>
            <a:off x="340914" y="952076"/>
            <a:ext cx="5665031" cy="1107996"/>
          </a:xfrm>
          <a:prstGeom prst="rect">
            <a:avLst/>
          </a:prstGeom>
        </p:spPr>
        <p:txBody>
          <a:bodyPr wrap="square">
            <a:spAutoFit/>
          </a:bodyPr>
          <a:lstStyle/>
          <a:p>
            <a:r>
              <a:rPr lang="es-ES" sz="2200" dirty="0">
                <a:latin typeface="Verdana" panose="020B0604030504040204" pitchFamily="34" charset="0"/>
                <a:ea typeface="Verdana" panose="020B0604030504040204" pitchFamily="34" charset="0"/>
              </a:rPr>
              <a:t>Hablamos de</a:t>
            </a:r>
            <a:r>
              <a:rPr lang="es-ES" sz="2200" dirty="0">
                <a:solidFill>
                  <a:srgbClr val="C00000"/>
                </a:solidFill>
                <a:latin typeface="Verdana" panose="020B0604030504040204" pitchFamily="34" charset="0"/>
                <a:ea typeface="Verdana" panose="020B0604030504040204" pitchFamily="34" charset="0"/>
              </a:rPr>
              <a:t> estructura </a:t>
            </a:r>
            <a:r>
              <a:rPr lang="es-ES" sz="2200" dirty="0">
                <a:latin typeface="Verdana" panose="020B0604030504040204" pitchFamily="34" charset="0"/>
                <a:ea typeface="Verdana" panose="020B0604030504040204" pitchFamily="34" charset="0"/>
              </a:rPr>
              <a:t>o </a:t>
            </a:r>
            <a:br>
              <a:rPr lang="es-ES" sz="2200" dirty="0">
                <a:latin typeface="Verdana" panose="020B0604030504040204" pitchFamily="34" charset="0"/>
                <a:ea typeface="Verdana" panose="020B0604030504040204" pitchFamily="34" charset="0"/>
              </a:rPr>
            </a:br>
            <a:r>
              <a:rPr lang="es-ES" sz="2200" dirty="0">
                <a:solidFill>
                  <a:srgbClr val="C00000"/>
                </a:solidFill>
                <a:latin typeface="Verdana" panose="020B0604030504040204" pitchFamily="34" charset="0"/>
                <a:ea typeface="Verdana" panose="020B0604030504040204" pitchFamily="34" charset="0"/>
              </a:rPr>
              <a:t>estructura primaria </a:t>
            </a:r>
            <a:r>
              <a:rPr lang="es-ES" sz="2200" dirty="0">
                <a:latin typeface="Verdana" panose="020B0604030504040204" pitchFamily="34" charset="0"/>
                <a:ea typeface="Verdana" panose="020B0604030504040204" pitchFamily="34" charset="0"/>
              </a:rPr>
              <a:t>para referirnos </a:t>
            </a:r>
            <a:br>
              <a:rPr lang="es-ES" sz="2200" dirty="0">
                <a:latin typeface="Verdana" panose="020B0604030504040204" pitchFamily="34" charset="0"/>
                <a:ea typeface="Verdana" panose="020B0604030504040204" pitchFamily="34" charset="0"/>
              </a:rPr>
            </a:br>
            <a:r>
              <a:rPr lang="es-ES" sz="2200" dirty="0">
                <a:latin typeface="Verdana" panose="020B0604030504040204" pitchFamily="34" charset="0"/>
                <a:ea typeface="Verdana" panose="020B0604030504040204" pitchFamily="34" charset="0"/>
              </a:rPr>
              <a:t>a las </a:t>
            </a:r>
            <a:r>
              <a:rPr lang="es-ES" sz="2200" dirty="0">
                <a:solidFill>
                  <a:srgbClr val="CC0000"/>
                </a:solidFill>
                <a:latin typeface="Verdana" panose="020B0604030504040204" pitchFamily="34" charset="0"/>
                <a:ea typeface="Verdana" panose="020B0604030504040204" pitchFamily="34" charset="0"/>
              </a:rPr>
              <a:t>relaciones internas de un sistema </a:t>
            </a:r>
          </a:p>
        </p:txBody>
      </p:sp>
      <p:sp>
        <p:nvSpPr>
          <p:cNvPr id="10" name="Rectángulo 9">
            <a:extLst>
              <a:ext uri="{FF2B5EF4-FFF2-40B4-BE49-F238E27FC236}">
                <a16:creationId xmlns:a16="http://schemas.microsoft.com/office/drawing/2014/main" id="{B58977D4-20F7-44B7-805E-5177AC2C49CD}"/>
              </a:ext>
            </a:extLst>
          </p:cNvPr>
          <p:cNvSpPr/>
          <p:nvPr/>
        </p:nvSpPr>
        <p:spPr>
          <a:xfrm>
            <a:off x="6520042" y="944357"/>
            <a:ext cx="5665031" cy="1138773"/>
          </a:xfrm>
          <a:prstGeom prst="rect">
            <a:avLst/>
          </a:prstGeom>
        </p:spPr>
        <p:txBody>
          <a:bodyPr wrap="square">
            <a:spAutoFit/>
          </a:bodyPr>
          <a:lstStyle/>
          <a:p>
            <a:r>
              <a:rPr lang="es-ES" sz="2200" dirty="0">
                <a:latin typeface="Verdana" panose="020B0604030504040204" pitchFamily="34" charset="0"/>
                <a:ea typeface="Verdana" panose="020B0604030504040204" pitchFamily="34" charset="0"/>
              </a:rPr>
              <a:t>Mientras que hablamos de</a:t>
            </a:r>
            <a:br>
              <a:rPr lang="es-ES" sz="2200" dirty="0">
                <a:solidFill>
                  <a:srgbClr val="C00000"/>
                </a:solidFill>
                <a:latin typeface="Verdana" panose="020B0604030504040204" pitchFamily="34" charset="0"/>
                <a:ea typeface="Verdana" panose="020B0604030504040204" pitchFamily="34" charset="0"/>
              </a:rPr>
            </a:br>
            <a:r>
              <a:rPr lang="es-ES" sz="2200" dirty="0" err="1">
                <a:solidFill>
                  <a:srgbClr val="C00000"/>
                </a:solidFill>
                <a:latin typeface="Verdana" panose="020B0604030504040204" pitchFamily="34" charset="0"/>
                <a:ea typeface="Verdana" panose="020B0604030504040204" pitchFamily="34" charset="0"/>
              </a:rPr>
              <a:t>hiperestructura</a:t>
            </a:r>
            <a:r>
              <a:rPr lang="es-ES" sz="2200" dirty="0">
                <a:solidFill>
                  <a:srgbClr val="C00000"/>
                </a:solidFill>
                <a:latin typeface="Verdana" panose="020B0604030504040204" pitchFamily="34" charset="0"/>
                <a:ea typeface="Verdana" panose="020B0604030504040204" pitchFamily="34" charset="0"/>
              </a:rPr>
              <a:t> </a:t>
            </a:r>
            <a:r>
              <a:rPr lang="es-ES" sz="2200" dirty="0">
                <a:latin typeface="Verdana" panose="020B0604030504040204" pitchFamily="34" charset="0"/>
                <a:ea typeface="Verdana" panose="020B0604030504040204" pitchFamily="34" charset="0"/>
              </a:rPr>
              <a:t>para referirnos </a:t>
            </a:r>
            <a:br>
              <a:rPr lang="es-ES" sz="2200" dirty="0">
                <a:latin typeface="Verdana" panose="020B0604030504040204" pitchFamily="34" charset="0"/>
                <a:ea typeface="Verdana" panose="020B0604030504040204" pitchFamily="34" charset="0"/>
              </a:rPr>
            </a:br>
            <a:r>
              <a:rPr lang="es-ES" sz="2200" dirty="0">
                <a:latin typeface="Verdana" panose="020B0604030504040204" pitchFamily="34" charset="0"/>
                <a:ea typeface="Verdana" panose="020B0604030504040204" pitchFamily="34" charset="0"/>
              </a:rPr>
              <a:t>a sus </a:t>
            </a:r>
            <a:r>
              <a:rPr lang="es-ES" sz="2400" dirty="0">
                <a:solidFill>
                  <a:srgbClr val="CC0000"/>
                </a:solidFill>
                <a:latin typeface="Verdana" panose="020B0604030504040204" pitchFamily="34" charset="0"/>
                <a:ea typeface="Verdana" panose="020B0604030504040204" pitchFamily="34" charset="0"/>
              </a:rPr>
              <a:t>relaciones externas</a:t>
            </a:r>
            <a:r>
              <a:rPr lang="es-ES" sz="2200" dirty="0">
                <a:latin typeface="Verdana" panose="020B0604030504040204" pitchFamily="34" charset="0"/>
                <a:ea typeface="Verdana" panose="020B0604030504040204" pitchFamily="34" charset="0"/>
              </a:rPr>
              <a:t>.</a:t>
            </a:r>
          </a:p>
        </p:txBody>
      </p:sp>
      <p:pic>
        <p:nvPicPr>
          <p:cNvPr id="2052" name="Picture 4" descr="Dibujo De Fábrica Para Colorear - Ultra Coloring Pages">
            <a:extLst>
              <a:ext uri="{FF2B5EF4-FFF2-40B4-BE49-F238E27FC236}">
                <a16:creationId xmlns:a16="http://schemas.microsoft.com/office/drawing/2014/main" id="{BEF485EC-99F7-40D0-BE38-65117EC6140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1192"/>
          <a:stretch/>
        </p:blipFill>
        <p:spPr bwMode="auto">
          <a:xfrm>
            <a:off x="6087698" y="4417921"/>
            <a:ext cx="1876129" cy="166614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nes para dibujar faciles">
            <a:extLst>
              <a:ext uri="{FF2B5EF4-FFF2-40B4-BE49-F238E27FC236}">
                <a16:creationId xmlns:a16="http://schemas.microsoft.com/office/drawing/2014/main" id="{32904F75-F4A6-46BD-909F-DC5FE48073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2030" y="2615106"/>
            <a:ext cx="2284067" cy="137044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areja De Ancianos Buscando Una Casa. Ventanas Con Vecinos De Personas. La  Gente Mira A Los Vecinos, Jóvenes Y Ancianos Diferentes Ilustración del  Vector - Ilustración de gente, casero: 185266262">
            <a:extLst>
              <a:ext uri="{FF2B5EF4-FFF2-40B4-BE49-F238E27FC236}">
                <a16:creationId xmlns:a16="http://schemas.microsoft.com/office/drawing/2014/main" id="{157E6669-EE74-48DD-9C5C-7F2F696248C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601" r="9514"/>
          <a:stretch/>
        </p:blipFill>
        <p:spPr bwMode="auto">
          <a:xfrm>
            <a:off x="8575964" y="2063656"/>
            <a:ext cx="3609108" cy="4354394"/>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0F5F40D1-2527-4A44-A6D3-DE3E1AF1C1C5}"/>
              </a:ext>
            </a:extLst>
          </p:cNvPr>
          <p:cNvSpPr txBox="1"/>
          <p:nvPr/>
        </p:nvSpPr>
        <p:spPr>
          <a:xfrm>
            <a:off x="7293061" y="3832401"/>
            <a:ext cx="888385" cy="369332"/>
          </a:xfrm>
          <a:prstGeom prst="rect">
            <a:avLst/>
          </a:prstGeom>
          <a:noFill/>
        </p:spPr>
        <p:txBody>
          <a:bodyPr wrap="none" rtlCol="0">
            <a:spAutoFit/>
          </a:bodyPr>
          <a:lstStyle/>
          <a:p>
            <a:r>
              <a:rPr lang="es-ES" dirty="0"/>
              <a:t>escuela</a:t>
            </a:r>
          </a:p>
        </p:txBody>
      </p:sp>
      <p:sp>
        <p:nvSpPr>
          <p:cNvPr id="12" name="CuadroTexto 11">
            <a:extLst>
              <a:ext uri="{FF2B5EF4-FFF2-40B4-BE49-F238E27FC236}">
                <a16:creationId xmlns:a16="http://schemas.microsoft.com/office/drawing/2014/main" id="{84DD42E9-ACC3-4EF4-9D05-9BA453D73120}"/>
              </a:ext>
            </a:extLst>
          </p:cNvPr>
          <p:cNvSpPr txBox="1"/>
          <p:nvPr/>
        </p:nvSpPr>
        <p:spPr>
          <a:xfrm>
            <a:off x="7189192" y="6084066"/>
            <a:ext cx="856388" cy="369332"/>
          </a:xfrm>
          <a:prstGeom prst="rect">
            <a:avLst/>
          </a:prstGeom>
          <a:noFill/>
        </p:spPr>
        <p:txBody>
          <a:bodyPr wrap="none" rtlCol="0">
            <a:spAutoFit/>
          </a:bodyPr>
          <a:lstStyle/>
          <a:p>
            <a:r>
              <a:rPr lang="es-ES" dirty="0"/>
              <a:t>trabajo</a:t>
            </a:r>
          </a:p>
        </p:txBody>
      </p:sp>
      <p:sp>
        <p:nvSpPr>
          <p:cNvPr id="13" name="CuadroTexto 12">
            <a:extLst>
              <a:ext uri="{FF2B5EF4-FFF2-40B4-BE49-F238E27FC236}">
                <a16:creationId xmlns:a16="http://schemas.microsoft.com/office/drawing/2014/main" id="{6C1ADF2E-139A-434A-A036-AE8983988D00}"/>
              </a:ext>
            </a:extLst>
          </p:cNvPr>
          <p:cNvSpPr txBox="1"/>
          <p:nvPr/>
        </p:nvSpPr>
        <p:spPr>
          <a:xfrm>
            <a:off x="10958455" y="6147109"/>
            <a:ext cx="1161857" cy="369332"/>
          </a:xfrm>
          <a:prstGeom prst="rect">
            <a:avLst/>
          </a:prstGeom>
          <a:noFill/>
        </p:spPr>
        <p:txBody>
          <a:bodyPr wrap="none" rtlCol="0">
            <a:spAutoFit/>
          </a:bodyPr>
          <a:lstStyle/>
          <a:p>
            <a:r>
              <a:rPr lang="es-ES" dirty="0"/>
              <a:t>vecindario</a:t>
            </a:r>
          </a:p>
        </p:txBody>
      </p:sp>
    </p:spTree>
    <p:extLst>
      <p:ext uri="{BB962C8B-B14F-4D97-AF65-F5344CB8AC3E}">
        <p14:creationId xmlns:p14="http://schemas.microsoft.com/office/powerpoint/2010/main" val="2712334869"/>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Objetivo de un Sistema</a:t>
            </a:r>
          </a:p>
        </p:txBody>
      </p:sp>
      <p:sp>
        <p:nvSpPr>
          <p:cNvPr id="3" name="Rectángulo 2"/>
          <p:cNvSpPr/>
          <p:nvPr/>
        </p:nvSpPr>
        <p:spPr>
          <a:xfrm>
            <a:off x="3476375" y="501783"/>
            <a:ext cx="8583560" cy="1015663"/>
          </a:xfrm>
          <a:prstGeom prst="rect">
            <a:avLst/>
          </a:prstGeom>
        </p:spPr>
        <p:txBody>
          <a:bodyPr wrap="square">
            <a:spAutoFit/>
          </a:bodyPr>
          <a:lstStyle/>
          <a:p>
            <a:pPr algn="r"/>
            <a:r>
              <a:rPr lang="es-ES" sz="2800" dirty="0">
                <a:latin typeface="Verdana" panose="020B0604030504040204" pitchFamily="34" charset="0"/>
                <a:ea typeface="Verdana" panose="020B0604030504040204" pitchFamily="34" charset="0"/>
                <a:cs typeface="Verdana" panose="020B0604030504040204" pitchFamily="34" charset="0"/>
              </a:rPr>
              <a:t>El </a:t>
            </a:r>
            <a:r>
              <a:rPr lang="es-ES" sz="3200" dirty="0">
                <a:latin typeface="Verdana" panose="020B0604030504040204" pitchFamily="34" charset="0"/>
                <a:ea typeface="Verdana" panose="020B0604030504040204" pitchFamily="34" charset="0"/>
                <a:cs typeface="Verdana" panose="020B0604030504040204" pitchFamily="34" charset="0"/>
              </a:rPr>
              <a:t>objetivo</a:t>
            </a:r>
            <a:r>
              <a:rPr lang="es-ES" sz="2800" dirty="0">
                <a:latin typeface="Verdana" panose="020B0604030504040204" pitchFamily="34" charset="0"/>
                <a:ea typeface="Verdana" panose="020B0604030504040204" pitchFamily="34" charset="0"/>
                <a:cs typeface="Verdana" panose="020B0604030504040204" pitchFamily="34" charset="0"/>
              </a:rPr>
              <a:t> constituye </a:t>
            </a:r>
            <a:br>
              <a:rPr lang="es-ES" sz="2800" dirty="0">
                <a:latin typeface="Verdana" panose="020B0604030504040204" pitchFamily="34" charset="0"/>
                <a:ea typeface="Verdana" panose="020B0604030504040204" pitchFamily="34" charset="0"/>
                <a:cs typeface="Verdana" panose="020B0604030504040204" pitchFamily="34" charset="0"/>
              </a:rPr>
            </a:br>
            <a:r>
              <a:rPr lang="es-ES" sz="2800" dirty="0">
                <a:solidFill>
                  <a:srgbClr val="C00000"/>
                </a:solidFill>
                <a:latin typeface="Verdana" panose="020B0604030504040204" pitchFamily="34" charset="0"/>
                <a:ea typeface="Verdana" panose="020B0604030504040204" pitchFamily="34" charset="0"/>
                <a:cs typeface="Verdana" panose="020B0604030504040204" pitchFamily="34" charset="0"/>
              </a:rPr>
              <a:t>la razón de ser o propósito de un sistema</a:t>
            </a:r>
            <a:r>
              <a:rPr lang="es-ES" sz="2000" dirty="0">
                <a:solidFill>
                  <a:srgbClr val="C00000"/>
                </a:solidFill>
                <a:latin typeface="Verdana" panose="020B0604030504040204" pitchFamily="34" charset="0"/>
                <a:ea typeface="Verdana" panose="020B0604030504040204" pitchFamily="34" charset="0"/>
                <a:cs typeface="Verdana" panose="020B0604030504040204" pitchFamily="34" charset="0"/>
              </a:rPr>
              <a:t>.</a:t>
            </a:r>
            <a:endParaRPr lang="es-ES" sz="2800"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
        <p:nvSpPr>
          <p:cNvPr id="5" name="Rectángulo 4">
            <a:extLst>
              <a:ext uri="{FF2B5EF4-FFF2-40B4-BE49-F238E27FC236}">
                <a16:creationId xmlns:a16="http://schemas.microsoft.com/office/drawing/2014/main" id="{7FC213AB-FBB1-4AC8-A70D-56E653BECBCB}"/>
              </a:ext>
            </a:extLst>
          </p:cNvPr>
          <p:cNvSpPr/>
          <p:nvPr/>
        </p:nvSpPr>
        <p:spPr>
          <a:xfrm>
            <a:off x="277090" y="1726388"/>
            <a:ext cx="11637819" cy="769441"/>
          </a:xfrm>
          <a:prstGeom prst="rect">
            <a:avLst/>
          </a:prstGeom>
        </p:spPr>
        <p:txBody>
          <a:bodyPr wrap="square">
            <a:spAutoFit/>
          </a:bodyPr>
          <a:lstStyle/>
          <a:p>
            <a:r>
              <a:rPr lang="es-ES" sz="2000" dirty="0">
                <a:latin typeface="Verdana" panose="020B0604030504040204" pitchFamily="34" charset="0"/>
                <a:ea typeface="Verdana" panose="020B0604030504040204" pitchFamily="34" charset="0"/>
              </a:rPr>
              <a:t>También se denomina </a:t>
            </a:r>
            <a:r>
              <a:rPr lang="es-ES" sz="2200" dirty="0">
                <a:solidFill>
                  <a:srgbClr val="C00000"/>
                </a:solidFill>
                <a:latin typeface="Verdana" panose="020B0604030504040204" pitchFamily="34" charset="0"/>
                <a:ea typeface="Verdana" panose="020B0604030504040204" pitchFamily="34" charset="0"/>
              </a:rPr>
              <a:t>función</a:t>
            </a:r>
            <a:r>
              <a:rPr lang="es-ES" sz="2000" dirty="0">
                <a:latin typeface="Verdana" panose="020B0604030504040204" pitchFamily="34" charset="0"/>
                <a:ea typeface="Verdana" panose="020B0604030504040204" pitchFamily="34" charset="0"/>
              </a:rPr>
              <a:t> y se refiere al </a:t>
            </a:r>
            <a:r>
              <a:rPr lang="es-ES" sz="2400" dirty="0">
                <a:solidFill>
                  <a:srgbClr val="C00000"/>
                </a:solidFill>
                <a:latin typeface="Verdana" panose="020B0604030504040204" pitchFamily="34" charset="0"/>
                <a:ea typeface="Verdana" panose="020B0604030504040204" pitchFamily="34" charset="0"/>
              </a:rPr>
              <a:t>output</a:t>
            </a:r>
            <a:r>
              <a:rPr lang="es-ES" sz="2000" dirty="0">
                <a:latin typeface="Verdana" panose="020B0604030504040204" pitchFamily="34" charset="0"/>
                <a:ea typeface="Verdana" panose="020B0604030504040204" pitchFamily="34" charset="0"/>
              </a:rPr>
              <a:t> </a:t>
            </a:r>
            <a:br>
              <a:rPr lang="es-ES" sz="2000" dirty="0">
                <a:latin typeface="Verdana" panose="020B0604030504040204" pitchFamily="34" charset="0"/>
                <a:ea typeface="Verdana" panose="020B0604030504040204" pitchFamily="34" charset="0"/>
              </a:rPr>
            </a:br>
            <a:r>
              <a:rPr lang="es-ES" sz="2000" dirty="0">
                <a:latin typeface="Verdana" panose="020B0604030504040204" pitchFamily="34" charset="0"/>
                <a:ea typeface="Verdana" panose="020B0604030504040204" pitchFamily="34" charset="0"/>
              </a:rPr>
              <a:t>que está dirigido al sostenimiento del sistema mayor en el que se encuentra inscrito.</a:t>
            </a:r>
          </a:p>
        </p:txBody>
      </p:sp>
      <p:sp>
        <p:nvSpPr>
          <p:cNvPr id="6" name="Rectángulo 5">
            <a:extLst>
              <a:ext uri="{FF2B5EF4-FFF2-40B4-BE49-F238E27FC236}">
                <a16:creationId xmlns:a16="http://schemas.microsoft.com/office/drawing/2014/main" id="{A3BE1220-139B-421B-A31B-F17644770D25}"/>
              </a:ext>
            </a:extLst>
          </p:cNvPr>
          <p:cNvSpPr/>
          <p:nvPr/>
        </p:nvSpPr>
        <p:spPr>
          <a:xfrm>
            <a:off x="7005820" y="3894004"/>
            <a:ext cx="4692780" cy="2462213"/>
          </a:xfrm>
          <a:prstGeom prst="rect">
            <a:avLst/>
          </a:prstGeom>
          <a:solidFill>
            <a:srgbClr val="F7EFEF"/>
          </a:solidFill>
          <a:ln>
            <a:solidFill>
              <a:schemeClr val="tx1"/>
            </a:solidFill>
          </a:ln>
        </p:spPr>
        <p:txBody>
          <a:bodyPr wrap="square">
            <a:spAutoFit/>
          </a:bodyPr>
          <a:lstStyle/>
          <a:p>
            <a:pPr algn="ctr"/>
            <a:r>
              <a:rPr lang="es-ES" sz="2200" i="1" dirty="0">
                <a:solidFill>
                  <a:schemeClr val="tx1">
                    <a:lumMod val="75000"/>
                    <a:lumOff val="25000"/>
                  </a:schemeClr>
                </a:solidFill>
                <a:latin typeface="Bookman Old Style" panose="02050604050505020204" pitchFamily="18" charset="0"/>
              </a:rPr>
              <a:t>El </a:t>
            </a:r>
            <a:r>
              <a:rPr lang="es-ES" sz="2200" b="1" i="1" dirty="0">
                <a:solidFill>
                  <a:schemeClr val="tx1">
                    <a:lumMod val="75000"/>
                    <a:lumOff val="25000"/>
                  </a:schemeClr>
                </a:solidFill>
                <a:latin typeface="Bookman Old Style" panose="02050604050505020204" pitchFamily="18" charset="0"/>
              </a:rPr>
              <a:t>núcleo familiar </a:t>
            </a:r>
            <a:br>
              <a:rPr lang="es-ES" sz="2200" b="1" i="1" dirty="0">
                <a:solidFill>
                  <a:schemeClr val="tx1">
                    <a:lumMod val="75000"/>
                    <a:lumOff val="25000"/>
                  </a:schemeClr>
                </a:solidFill>
                <a:latin typeface="Bookman Old Style" panose="02050604050505020204" pitchFamily="18" charset="0"/>
              </a:rPr>
            </a:br>
            <a:r>
              <a:rPr lang="es-ES" sz="2200" i="1" dirty="0">
                <a:solidFill>
                  <a:schemeClr val="tx1">
                    <a:lumMod val="75000"/>
                    <a:lumOff val="25000"/>
                  </a:schemeClr>
                </a:solidFill>
                <a:latin typeface="Bookman Old Style" panose="02050604050505020204" pitchFamily="18" charset="0"/>
              </a:rPr>
              <a:t>es la primera instancia de transmisión de ideologías y herencias culturales en una </a:t>
            </a:r>
            <a:r>
              <a:rPr lang="es-ES" sz="2200" b="1" i="1" dirty="0">
                <a:solidFill>
                  <a:schemeClr val="tx1">
                    <a:lumMod val="75000"/>
                    <a:lumOff val="25000"/>
                  </a:schemeClr>
                </a:solidFill>
                <a:latin typeface="Bookman Old Style" panose="02050604050505020204" pitchFamily="18" charset="0"/>
              </a:rPr>
              <a:t>sociedad</a:t>
            </a:r>
            <a:r>
              <a:rPr lang="es-ES" sz="2200" i="1" dirty="0">
                <a:solidFill>
                  <a:schemeClr val="tx1">
                    <a:lumMod val="75000"/>
                    <a:lumOff val="25000"/>
                  </a:schemeClr>
                </a:solidFill>
                <a:latin typeface="Bookman Old Style" panose="02050604050505020204" pitchFamily="18" charset="0"/>
              </a:rPr>
              <a:t>, así como la primera instancia de socialización con la que se encuentra una persona.</a:t>
            </a:r>
          </a:p>
        </p:txBody>
      </p:sp>
      <p:pic>
        <p:nvPicPr>
          <p:cNvPr id="7" name="Imagen 6">
            <a:extLst>
              <a:ext uri="{FF2B5EF4-FFF2-40B4-BE49-F238E27FC236}">
                <a16:creationId xmlns:a16="http://schemas.microsoft.com/office/drawing/2014/main" id="{90747956-2E48-485E-AE0A-87177CEA3850}"/>
              </a:ext>
            </a:extLst>
          </p:cNvPr>
          <p:cNvPicPr>
            <a:picLocks noChangeAspect="1"/>
          </p:cNvPicPr>
          <p:nvPr/>
        </p:nvPicPr>
        <p:blipFill>
          <a:blip r:embed="rId3"/>
          <a:stretch>
            <a:fillRect/>
          </a:stretch>
        </p:blipFill>
        <p:spPr>
          <a:xfrm>
            <a:off x="493400" y="3529462"/>
            <a:ext cx="5085452" cy="2826755"/>
          </a:xfrm>
          <a:prstGeom prst="rect">
            <a:avLst/>
          </a:prstGeom>
        </p:spPr>
      </p:pic>
      <p:sp>
        <p:nvSpPr>
          <p:cNvPr id="8" name="CuadroTexto 7">
            <a:extLst>
              <a:ext uri="{FF2B5EF4-FFF2-40B4-BE49-F238E27FC236}">
                <a16:creationId xmlns:a16="http://schemas.microsoft.com/office/drawing/2014/main" id="{4DDF98BD-6DE3-44B8-BAAE-40C932B8F208}"/>
              </a:ext>
            </a:extLst>
          </p:cNvPr>
          <p:cNvSpPr txBox="1"/>
          <p:nvPr/>
        </p:nvSpPr>
        <p:spPr>
          <a:xfrm>
            <a:off x="2773422" y="6528361"/>
            <a:ext cx="4269206" cy="338554"/>
          </a:xfrm>
          <a:prstGeom prst="rect">
            <a:avLst/>
          </a:prstGeom>
          <a:noFill/>
        </p:spPr>
        <p:txBody>
          <a:bodyPr wrap="square" rtlCol="0">
            <a:spAutoFit/>
          </a:bodyPr>
          <a:lstStyle/>
          <a:p>
            <a:r>
              <a:rPr lang="es-ES" sz="1600" dirty="0">
                <a:solidFill>
                  <a:srgbClr val="CC0000"/>
                </a:solidFill>
                <a:latin typeface="Verdana" panose="020B0604030504040204" pitchFamily="34" charset="0"/>
                <a:ea typeface="Verdana" panose="020B0604030504040204" pitchFamily="34" charset="0"/>
              </a:rPr>
              <a:t>Ejemplo de Sistema: </a:t>
            </a:r>
            <a:r>
              <a:rPr lang="es-ES" sz="1600" b="1" dirty="0">
                <a:solidFill>
                  <a:srgbClr val="CC0000"/>
                </a:solidFill>
                <a:latin typeface="Verdana" panose="020B0604030504040204" pitchFamily="34" charset="0"/>
                <a:ea typeface="Verdana" panose="020B0604030504040204" pitchFamily="34" charset="0"/>
              </a:rPr>
              <a:t>Núcleo Familiar</a:t>
            </a:r>
          </a:p>
        </p:txBody>
      </p:sp>
      <p:sp>
        <p:nvSpPr>
          <p:cNvPr id="4" name="Rectángulo 3">
            <a:extLst>
              <a:ext uri="{FF2B5EF4-FFF2-40B4-BE49-F238E27FC236}">
                <a16:creationId xmlns:a16="http://schemas.microsoft.com/office/drawing/2014/main" id="{ED42D597-8683-4B48-A760-B3FB941E0023}"/>
              </a:ext>
            </a:extLst>
          </p:cNvPr>
          <p:cNvSpPr/>
          <p:nvPr/>
        </p:nvSpPr>
        <p:spPr>
          <a:xfrm>
            <a:off x="397202" y="2556626"/>
            <a:ext cx="10741852" cy="1015663"/>
          </a:xfrm>
          <a:prstGeom prst="rect">
            <a:avLst/>
          </a:prstGeom>
        </p:spPr>
        <p:txBody>
          <a:bodyPr wrap="square">
            <a:spAutoFit/>
          </a:bodyPr>
          <a:lstStyle/>
          <a:p>
            <a:pPr algn="ctr"/>
            <a:r>
              <a:rPr lang="es-ES" sz="2800" dirty="0">
                <a:solidFill>
                  <a:schemeClr val="tx1">
                    <a:lumMod val="50000"/>
                    <a:lumOff val="50000"/>
                  </a:schemeClr>
                </a:solidFill>
                <a:latin typeface="Segoe UI" panose="020B0502040204020203" pitchFamily="34" charset="0"/>
                <a:ea typeface="Verdana" panose="020B0604030504040204" pitchFamily="34" charset="0"/>
                <a:cs typeface="Segoe UI" panose="020B0502040204020203" pitchFamily="34" charset="0"/>
              </a:rPr>
              <a:t>Para analizar, administrar o rediseñar un sistema, </a:t>
            </a:r>
            <a:br>
              <a:rPr lang="es-ES" sz="2800" dirty="0">
                <a:solidFill>
                  <a:schemeClr val="tx1">
                    <a:lumMod val="50000"/>
                    <a:lumOff val="50000"/>
                  </a:schemeClr>
                </a:solidFill>
                <a:latin typeface="Segoe UI" panose="020B0502040204020203" pitchFamily="34" charset="0"/>
                <a:ea typeface="Verdana" panose="020B0604030504040204" pitchFamily="34" charset="0"/>
                <a:cs typeface="Segoe UI" panose="020B0502040204020203" pitchFamily="34" charset="0"/>
              </a:rPr>
            </a:br>
            <a:r>
              <a:rPr lang="es-ES" sz="2800" dirty="0">
                <a:solidFill>
                  <a:schemeClr val="tx1">
                    <a:lumMod val="50000"/>
                    <a:lumOff val="50000"/>
                  </a:schemeClr>
                </a:solidFill>
                <a:latin typeface="Segoe UI" panose="020B0502040204020203" pitchFamily="34" charset="0"/>
                <a:ea typeface="Verdana" panose="020B0604030504040204" pitchFamily="34" charset="0"/>
                <a:cs typeface="Segoe UI" panose="020B0502040204020203" pitchFamily="34" charset="0"/>
              </a:rPr>
              <a:t>su </a:t>
            </a:r>
            <a:r>
              <a:rPr lang="es-ES" sz="3200" dirty="0">
                <a:solidFill>
                  <a:schemeClr val="tx1">
                    <a:lumMod val="50000"/>
                    <a:lumOff val="50000"/>
                  </a:schemeClr>
                </a:solidFill>
                <a:latin typeface="Segoe UI" panose="020B0502040204020203" pitchFamily="34" charset="0"/>
                <a:ea typeface="Verdana" panose="020B0604030504040204" pitchFamily="34" charset="0"/>
                <a:cs typeface="Segoe UI" panose="020B0502040204020203" pitchFamily="34" charset="0"/>
              </a:rPr>
              <a:t>propósito</a:t>
            </a:r>
            <a:r>
              <a:rPr lang="es-ES" sz="2800" dirty="0">
                <a:solidFill>
                  <a:schemeClr val="tx1">
                    <a:lumMod val="50000"/>
                    <a:lumOff val="50000"/>
                  </a:schemeClr>
                </a:solidFill>
                <a:latin typeface="Segoe UI" panose="020B0502040204020203" pitchFamily="34" charset="0"/>
                <a:ea typeface="Verdana" panose="020B0604030504040204" pitchFamily="34" charset="0"/>
                <a:cs typeface="Segoe UI" panose="020B0502040204020203" pitchFamily="34" charset="0"/>
              </a:rPr>
              <a:t> debe entenderse </a:t>
            </a:r>
            <a:r>
              <a:rPr lang="es-ES" sz="3200" dirty="0">
                <a:solidFill>
                  <a:schemeClr val="tx1">
                    <a:lumMod val="50000"/>
                    <a:lumOff val="50000"/>
                  </a:schemeClr>
                </a:solidFill>
                <a:latin typeface="Segoe UI" panose="020B0502040204020203" pitchFamily="34" charset="0"/>
                <a:ea typeface="Verdana" panose="020B0604030504040204" pitchFamily="34" charset="0"/>
                <a:cs typeface="Segoe UI" panose="020B0502040204020203" pitchFamily="34" charset="0"/>
              </a:rPr>
              <a:t>clara</a:t>
            </a:r>
            <a:r>
              <a:rPr lang="es-ES" sz="2800" dirty="0">
                <a:solidFill>
                  <a:schemeClr val="tx1">
                    <a:lumMod val="50000"/>
                    <a:lumOff val="50000"/>
                  </a:schemeClr>
                </a:solidFill>
                <a:latin typeface="Segoe UI" panose="020B0502040204020203" pitchFamily="34" charset="0"/>
                <a:ea typeface="Verdana" panose="020B0604030504040204" pitchFamily="34" charset="0"/>
                <a:cs typeface="Segoe UI" panose="020B0502040204020203" pitchFamily="34" charset="0"/>
              </a:rPr>
              <a:t> y </a:t>
            </a:r>
            <a:r>
              <a:rPr lang="es-ES" sz="3200" dirty="0">
                <a:solidFill>
                  <a:schemeClr val="tx1">
                    <a:lumMod val="50000"/>
                    <a:lumOff val="50000"/>
                  </a:schemeClr>
                </a:solidFill>
                <a:latin typeface="Segoe UI" panose="020B0502040204020203" pitchFamily="34" charset="0"/>
                <a:ea typeface="Verdana" panose="020B0604030504040204" pitchFamily="34" charset="0"/>
                <a:cs typeface="Segoe UI" panose="020B0502040204020203" pitchFamily="34" charset="0"/>
              </a:rPr>
              <a:t>adecuadamente</a:t>
            </a:r>
            <a:r>
              <a:rPr lang="es-ES" sz="2800" dirty="0">
                <a:solidFill>
                  <a:schemeClr val="tx1">
                    <a:lumMod val="50000"/>
                    <a:lumOff val="50000"/>
                  </a:schemeClr>
                </a:solidFill>
                <a:latin typeface="Segoe UI" panose="020B0502040204020203" pitchFamily="34" charset="0"/>
                <a:ea typeface="Verdana" panose="020B0604030504040204" pitchFamily="34" charset="0"/>
                <a:cs typeface="Segoe UI" panose="020B0502040204020203" pitchFamily="34" charset="0"/>
              </a:rPr>
              <a:t>.</a:t>
            </a:r>
          </a:p>
        </p:txBody>
      </p:sp>
    </p:spTree>
    <p:extLst>
      <p:ext uri="{BB962C8B-B14F-4D97-AF65-F5344CB8AC3E}">
        <p14:creationId xmlns:p14="http://schemas.microsoft.com/office/powerpoint/2010/main" val="873699250"/>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F0AC2D-343D-4DCC-9716-3EC0AF57B30A}"/>
              </a:ext>
            </a:extLst>
          </p:cNvPr>
          <p:cNvSpPr>
            <a:spLocks noGrp="1"/>
          </p:cNvSpPr>
          <p:nvPr>
            <p:ph type="title"/>
          </p:nvPr>
        </p:nvSpPr>
        <p:spPr/>
        <p:txBody>
          <a:bodyPr/>
          <a:lstStyle/>
          <a:p>
            <a:r>
              <a:rPr lang="es-ES" dirty="0"/>
              <a:t>Representación de la estructura de un Sistema </a:t>
            </a:r>
          </a:p>
        </p:txBody>
      </p:sp>
      <p:sp>
        <p:nvSpPr>
          <p:cNvPr id="3" name="Rectángulo 2">
            <a:extLst>
              <a:ext uri="{FF2B5EF4-FFF2-40B4-BE49-F238E27FC236}">
                <a16:creationId xmlns:a16="http://schemas.microsoft.com/office/drawing/2014/main" id="{4EA6AEA5-A98D-42F7-862D-1EF73E57BE0A}"/>
              </a:ext>
            </a:extLst>
          </p:cNvPr>
          <p:cNvSpPr/>
          <p:nvPr/>
        </p:nvSpPr>
        <p:spPr>
          <a:xfrm>
            <a:off x="488374" y="3040100"/>
            <a:ext cx="4736133" cy="2462213"/>
          </a:xfrm>
          <a:prstGeom prst="rect">
            <a:avLst/>
          </a:prstGeom>
        </p:spPr>
        <p:txBody>
          <a:bodyPr wrap="square">
            <a:spAutoFit/>
          </a:bodyPr>
          <a:lstStyle/>
          <a:p>
            <a:r>
              <a:rPr lang="es-ES" sz="2200" dirty="0">
                <a:latin typeface="Verdana" panose="020B0604030504040204" pitchFamily="34" charset="0"/>
                <a:ea typeface="Verdana" panose="020B0604030504040204" pitchFamily="34" charset="0"/>
              </a:rPr>
              <a:t>En la Teoría de Sistemas, se representa usualmente la estructura de un </a:t>
            </a:r>
            <a:r>
              <a:rPr lang="es-ES" sz="2200" dirty="0">
                <a:solidFill>
                  <a:srgbClr val="CC0000"/>
                </a:solidFill>
                <a:latin typeface="Verdana" panose="020B0604030504040204" pitchFamily="34" charset="0"/>
                <a:ea typeface="Verdana" panose="020B0604030504040204" pitchFamily="34" charset="0"/>
              </a:rPr>
              <a:t>sistema como una red</a:t>
            </a:r>
            <a:r>
              <a:rPr lang="es-ES" sz="2200" dirty="0">
                <a:latin typeface="Verdana" panose="020B0604030504040204" pitchFamily="34" charset="0"/>
                <a:ea typeface="Verdana" panose="020B0604030504040204" pitchFamily="34" charset="0"/>
              </a:rPr>
              <a:t>, esto es posible por que las redes ayudan a representar tanto </a:t>
            </a:r>
            <a:r>
              <a:rPr lang="es-ES" sz="2200" dirty="0">
                <a:solidFill>
                  <a:srgbClr val="CC0000"/>
                </a:solidFill>
                <a:latin typeface="Verdana" panose="020B0604030504040204" pitchFamily="34" charset="0"/>
                <a:ea typeface="Verdana" panose="020B0604030504040204" pitchFamily="34" charset="0"/>
              </a:rPr>
              <a:t>elementos</a:t>
            </a:r>
            <a:r>
              <a:rPr lang="es-ES" sz="2200" dirty="0">
                <a:latin typeface="Verdana" panose="020B0604030504040204" pitchFamily="34" charset="0"/>
                <a:ea typeface="Verdana" panose="020B0604030504040204" pitchFamily="34" charset="0"/>
              </a:rPr>
              <a:t> como </a:t>
            </a:r>
            <a:r>
              <a:rPr lang="es-ES" sz="2200" dirty="0">
                <a:solidFill>
                  <a:srgbClr val="CC0000"/>
                </a:solidFill>
                <a:latin typeface="Verdana" panose="020B0604030504040204" pitchFamily="34" charset="0"/>
                <a:ea typeface="Verdana" panose="020B0604030504040204" pitchFamily="34" charset="0"/>
              </a:rPr>
              <a:t>interacciones</a:t>
            </a:r>
            <a:r>
              <a:rPr lang="es-ES" sz="2200" dirty="0">
                <a:latin typeface="Verdana" panose="020B0604030504040204" pitchFamily="34" charset="0"/>
                <a:ea typeface="Verdana" panose="020B0604030504040204" pitchFamily="34" charset="0"/>
              </a:rPr>
              <a:t>.</a:t>
            </a:r>
          </a:p>
        </p:txBody>
      </p:sp>
      <p:sp>
        <p:nvSpPr>
          <p:cNvPr id="20" name="CuadroTexto 19">
            <a:extLst>
              <a:ext uri="{FF2B5EF4-FFF2-40B4-BE49-F238E27FC236}">
                <a16:creationId xmlns:a16="http://schemas.microsoft.com/office/drawing/2014/main" id="{3A7CB225-7BEF-4A47-9916-1DD00018F589}"/>
              </a:ext>
            </a:extLst>
          </p:cNvPr>
          <p:cNvSpPr txBox="1"/>
          <p:nvPr/>
        </p:nvSpPr>
        <p:spPr>
          <a:xfrm>
            <a:off x="2701224" y="6499342"/>
            <a:ext cx="4342931" cy="338554"/>
          </a:xfrm>
          <a:prstGeom prst="rect">
            <a:avLst/>
          </a:prstGeom>
          <a:noFill/>
        </p:spPr>
        <p:txBody>
          <a:bodyPr wrap="square" rtlCol="0">
            <a:spAutoFit/>
          </a:bodyPr>
          <a:lstStyle/>
          <a:p>
            <a:r>
              <a:rPr lang="es-ES" sz="1600" dirty="0">
                <a:solidFill>
                  <a:srgbClr val="CC0000"/>
                </a:solidFill>
                <a:latin typeface="Verdana" panose="020B0604030504040204" pitchFamily="34" charset="0"/>
                <a:ea typeface="Verdana" panose="020B0604030504040204" pitchFamily="34" charset="0"/>
              </a:rPr>
              <a:t>Ejemplo de </a:t>
            </a:r>
            <a:r>
              <a:rPr lang="es-ES" sz="1600" dirty="0" err="1">
                <a:solidFill>
                  <a:srgbClr val="CC0000"/>
                </a:solidFill>
                <a:latin typeface="Verdana" panose="020B0604030504040204" pitchFamily="34" charset="0"/>
                <a:ea typeface="Verdana" panose="020B0604030504040204" pitchFamily="34" charset="0"/>
              </a:rPr>
              <a:t>Sistema:</a:t>
            </a:r>
            <a:r>
              <a:rPr lang="es-ES" sz="1600" b="1" dirty="0" err="1">
                <a:solidFill>
                  <a:srgbClr val="CC0000"/>
                </a:solidFill>
                <a:latin typeface="Verdana" panose="020B0604030504040204" pitchFamily="34" charset="0"/>
                <a:ea typeface="Verdana" panose="020B0604030504040204" pitchFamily="34" charset="0"/>
              </a:rPr>
              <a:t>Núcleo</a:t>
            </a:r>
            <a:r>
              <a:rPr lang="es-ES" sz="1600" b="1" dirty="0">
                <a:solidFill>
                  <a:srgbClr val="CC0000"/>
                </a:solidFill>
                <a:latin typeface="Verdana" panose="020B0604030504040204" pitchFamily="34" charset="0"/>
                <a:ea typeface="Verdana" panose="020B0604030504040204" pitchFamily="34" charset="0"/>
              </a:rPr>
              <a:t> Familiar</a:t>
            </a:r>
          </a:p>
        </p:txBody>
      </p:sp>
      <p:sp>
        <p:nvSpPr>
          <p:cNvPr id="21" name="Rectángulo 20">
            <a:extLst>
              <a:ext uri="{FF2B5EF4-FFF2-40B4-BE49-F238E27FC236}">
                <a16:creationId xmlns:a16="http://schemas.microsoft.com/office/drawing/2014/main" id="{6FE0BBFF-D66A-43CC-A31F-11D7D1130D3D}"/>
              </a:ext>
            </a:extLst>
          </p:cNvPr>
          <p:cNvSpPr/>
          <p:nvPr/>
        </p:nvSpPr>
        <p:spPr>
          <a:xfrm>
            <a:off x="7441968" y="6040725"/>
            <a:ext cx="4372495" cy="646331"/>
          </a:xfrm>
          <a:prstGeom prst="rect">
            <a:avLst/>
          </a:prstGeom>
        </p:spPr>
        <p:txBody>
          <a:bodyPr wrap="square">
            <a:spAutoFit/>
          </a:bodyPr>
          <a:lstStyle/>
          <a:p>
            <a:pPr algn="r"/>
            <a:r>
              <a:rPr lang="es-ES" i="1" dirty="0">
                <a:solidFill>
                  <a:schemeClr val="tx1">
                    <a:lumMod val="65000"/>
                    <a:lumOff val="35000"/>
                  </a:schemeClr>
                </a:solidFill>
                <a:latin typeface="Bookman Old Style" panose="02050604050505020204" pitchFamily="18" charset="0"/>
                <a:ea typeface="Verdana" panose="020B0604030504040204" pitchFamily="34" charset="0"/>
              </a:rPr>
              <a:t>Cada </a:t>
            </a:r>
            <a:r>
              <a:rPr lang="es-ES" b="1" i="1" dirty="0">
                <a:solidFill>
                  <a:srgbClr val="C00000"/>
                </a:solidFill>
                <a:latin typeface="Bookman Old Style" panose="02050604050505020204" pitchFamily="18" charset="0"/>
                <a:ea typeface="Verdana" panose="020B0604030504040204" pitchFamily="34" charset="0"/>
              </a:rPr>
              <a:t>nodo</a:t>
            </a:r>
            <a:r>
              <a:rPr lang="es-ES" i="1" dirty="0">
                <a:solidFill>
                  <a:schemeClr val="tx1">
                    <a:lumMod val="65000"/>
                    <a:lumOff val="35000"/>
                  </a:schemeClr>
                </a:solidFill>
                <a:latin typeface="Bookman Old Style" panose="02050604050505020204" pitchFamily="18" charset="0"/>
                <a:ea typeface="Verdana" panose="020B0604030504040204" pitchFamily="34" charset="0"/>
              </a:rPr>
              <a:t> representa un </a:t>
            </a:r>
            <a:r>
              <a:rPr lang="es-ES" b="1" i="1" dirty="0">
                <a:solidFill>
                  <a:srgbClr val="C00000"/>
                </a:solidFill>
                <a:latin typeface="Bookman Old Style" panose="02050604050505020204" pitchFamily="18" charset="0"/>
                <a:ea typeface="Verdana" panose="020B0604030504040204" pitchFamily="34" charset="0"/>
              </a:rPr>
              <a:t>elemento</a:t>
            </a:r>
            <a:r>
              <a:rPr lang="es-ES" i="1" dirty="0">
                <a:solidFill>
                  <a:schemeClr val="tx1">
                    <a:lumMod val="65000"/>
                    <a:lumOff val="35000"/>
                  </a:schemeClr>
                </a:solidFill>
                <a:latin typeface="Bookman Old Style" panose="02050604050505020204" pitchFamily="18" charset="0"/>
                <a:ea typeface="Verdana" panose="020B0604030504040204" pitchFamily="34" charset="0"/>
              </a:rPr>
              <a:t> </a:t>
            </a:r>
            <a:br>
              <a:rPr lang="es-ES" i="1" dirty="0">
                <a:solidFill>
                  <a:schemeClr val="tx1">
                    <a:lumMod val="65000"/>
                    <a:lumOff val="35000"/>
                  </a:schemeClr>
                </a:solidFill>
                <a:latin typeface="Bookman Old Style" panose="02050604050505020204" pitchFamily="18" charset="0"/>
                <a:ea typeface="Verdana" panose="020B0604030504040204" pitchFamily="34" charset="0"/>
              </a:rPr>
            </a:br>
            <a:r>
              <a:rPr lang="es-ES" i="1" dirty="0">
                <a:solidFill>
                  <a:schemeClr val="tx1">
                    <a:lumMod val="65000"/>
                    <a:lumOff val="35000"/>
                  </a:schemeClr>
                </a:solidFill>
                <a:latin typeface="Bookman Old Style" panose="02050604050505020204" pitchFamily="18" charset="0"/>
                <a:ea typeface="Verdana" panose="020B0604030504040204" pitchFamily="34" charset="0"/>
              </a:rPr>
              <a:t>y cada </a:t>
            </a:r>
            <a:r>
              <a:rPr lang="es-ES" b="1" i="1" dirty="0">
                <a:solidFill>
                  <a:srgbClr val="C00000"/>
                </a:solidFill>
                <a:latin typeface="Bookman Old Style" panose="02050604050505020204" pitchFamily="18" charset="0"/>
                <a:ea typeface="Verdana" panose="020B0604030504040204" pitchFamily="34" charset="0"/>
              </a:rPr>
              <a:t>liga</a:t>
            </a:r>
            <a:r>
              <a:rPr lang="es-ES" i="1" dirty="0">
                <a:solidFill>
                  <a:schemeClr val="tx1">
                    <a:lumMod val="65000"/>
                    <a:lumOff val="35000"/>
                  </a:schemeClr>
                </a:solidFill>
                <a:latin typeface="Bookman Old Style" panose="02050604050505020204" pitchFamily="18" charset="0"/>
                <a:ea typeface="Verdana" panose="020B0604030504040204" pitchFamily="34" charset="0"/>
              </a:rPr>
              <a:t> una </a:t>
            </a:r>
            <a:r>
              <a:rPr lang="es-ES" b="1" i="1" dirty="0">
                <a:solidFill>
                  <a:srgbClr val="C00000"/>
                </a:solidFill>
                <a:latin typeface="Bookman Old Style" panose="02050604050505020204" pitchFamily="18" charset="0"/>
                <a:ea typeface="Verdana" panose="020B0604030504040204" pitchFamily="34" charset="0"/>
              </a:rPr>
              <a:t>interacción</a:t>
            </a:r>
          </a:p>
        </p:txBody>
      </p:sp>
      <p:sp>
        <p:nvSpPr>
          <p:cNvPr id="22" name="CuadroTexto 21">
            <a:extLst>
              <a:ext uri="{FF2B5EF4-FFF2-40B4-BE49-F238E27FC236}">
                <a16:creationId xmlns:a16="http://schemas.microsoft.com/office/drawing/2014/main" id="{A312D181-863A-496E-AD90-CFD06ACDF8D7}"/>
              </a:ext>
            </a:extLst>
          </p:cNvPr>
          <p:cNvSpPr txBox="1"/>
          <p:nvPr/>
        </p:nvSpPr>
        <p:spPr>
          <a:xfrm>
            <a:off x="488374" y="1187531"/>
            <a:ext cx="11471562" cy="1446550"/>
          </a:xfrm>
          <a:prstGeom prst="rect">
            <a:avLst/>
          </a:prstGeom>
          <a:noFill/>
        </p:spPr>
        <p:txBody>
          <a:bodyPr wrap="square" rtlCol="0">
            <a:spAutoFit/>
          </a:bodyPr>
          <a:lstStyle/>
          <a:p>
            <a:r>
              <a:rPr lang="es-ES" sz="2200" dirty="0">
                <a:latin typeface="Verdana" panose="020B0604030504040204" pitchFamily="34" charset="0"/>
                <a:ea typeface="Verdana" panose="020B0604030504040204" pitchFamily="34" charset="0"/>
              </a:rPr>
              <a:t>Un </a:t>
            </a:r>
            <a:r>
              <a:rPr lang="es-ES" sz="2200" dirty="0">
                <a:solidFill>
                  <a:srgbClr val="CC0000"/>
                </a:solidFill>
                <a:latin typeface="Verdana" panose="020B0604030504040204" pitchFamily="34" charset="0"/>
                <a:ea typeface="Verdana" panose="020B0604030504040204" pitchFamily="34" charset="0"/>
              </a:rPr>
              <a:t>Modelo de Sistema </a:t>
            </a:r>
            <a:r>
              <a:rPr lang="es-ES" sz="2200" dirty="0">
                <a:latin typeface="Verdana" panose="020B0604030504040204" pitchFamily="34" charset="0"/>
                <a:ea typeface="Verdana" panose="020B0604030504040204" pitchFamily="34" charset="0"/>
              </a:rPr>
              <a:t>es una abstracción del sistema que se está estudiando. </a:t>
            </a:r>
          </a:p>
          <a:p>
            <a:endParaRPr lang="es-ES" sz="2200" dirty="0">
              <a:latin typeface="Verdana" panose="020B0604030504040204" pitchFamily="34" charset="0"/>
              <a:ea typeface="Verdana" panose="020B0604030504040204" pitchFamily="34" charset="0"/>
            </a:endParaRPr>
          </a:p>
          <a:p>
            <a:r>
              <a:rPr lang="es-ES" sz="2200" dirty="0">
                <a:latin typeface="Verdana" panose="020B0604030504040204" pitchFamily="34" charset="0"/>
                <a:ea typeface="Verdana" panose="020B0604030504040204" pitchFamily="34" charset="0"/>
              </a:rPr>
              <a:t>Una abstracción, simplifica y resalta de manera deliberada </a:t>
            </a:r>
            <a:br>
              <a:rPr lang="es-ES" sz="2200" dirty="0">
                <a:latin typeface="Verdana" panose="020B0604030504040204" pitchFamily="34" charset="0"/>
                <a:ea typeface="Verdana" panose="020B0604030504040204" pitchFamily="34" charset="0"/>
              </a:rPr>
            </a:br>
            <a:r>
              <a:rPr lang="es-ES" sz="2200" dirty="0">
                <a:latin typeface="Verdana" panose="020B0604030504040204" pitchFamily="34" charset="0"/>
                <a:ea typeface="Verdana" panose="020B0604030504040204" pitchFamily="34" charset="0"/>
              </a:rPr>
              <a:t>las características más relevantes del mismo.</a:t>
            </a:r>
          </a:p>
        </p:txBody>
      </p:sp>
      <p:pic>
        <p:nvPicPr>
          <p:cNvPr id="24" name="Imagen 23">
            <a:extLst>
              <a:ext uri="{FF2B5EF4-FFF2-40B4-BE49-F238E27FC236}">
                <a16:creationId xmlns:a16="http://schemas.microsoft.com/office/drawing/2014/main" id="{8C51A792-9DB6-4359-BA28-1DA0A7F7A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1984" y="2539507"/>
            <a:ext cx="3263076" cy="3368825"/>
          </a:xfrm>
          <a:prstGeom prst="rect">
            <a:avLst/>
          </a:prstGeom>
        </p:spPr>
      </p:pic>
    </p:spTree>
    <p:extLst>
      <p:ext uri="{BB962C8B-B14F-4D97-AF65-F5344CB8AC3E}">
        <p14:creationId xmlns:p14="http://schemas.microsoft.com/office/powerpoint/2010/main" val="1405547678"/>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F4631C-C085-4B95-AA76-3CA2303F4F45}"/>
              </a:ext>
            </a:extLst>
          </p:cNvPr>
          <p:cNvSpPr>
            <a:spLocks noGrp="1"/>
          </p:cNvSpPr>
          <p:nvPr>
            <p:ph type="title"/>
          </p:nvPr>
        </p:nvSpPr>
        <p:spPr/>
        <p:txBody>
          <a:bodyPr/>
          <a:lstStyle/>
          <a:p>
            <a:r>
              <a:rPr lang="es-ES" dirty="0"/>
              <a:t>Ejercicio</a:t>
            </a:r>
          </a:p>
        </p:txBody>
      </p:sp>
      <p:sp>
        <p:nvSpPr>
          <p:cNvPr id="4" name="CuadroTexto 3">
            <a:extLst>
              <a:ext uri="{FF2B5EF4-FFF2-40B4-BE49-F238E27FC236}">
                <a16:creationId xmlns:a16="http://schemas.microsoft.com/office/drawing/2014/main" id="{95C180B0-A798-43FA-AED5-1A632B79D8A9}"/>
              </a:ext>
            </a:extLst>
          </p:cNvPr>
          <p:cNvSpPr txBox="1"/>
          <p:nvPr/>
        </p:nvSpPr>
        <p:spPr>
          <a:xfrm>
            <a:off x="966352" y="1510789"/>
            <a:ext cx="9840193" cy="4847481"/>
          </a:xfrm>
          <a:prstGeom prst="rect">
            <a:avLst/>
          </a:prstGeom>
          <a:noFill/>
        </p:spPr>
        <p:txBody>
          <a:bodyPr wrap="square" rtlCol="0">
            <a:spAutoFit/>
          </a:bodyPr>
          <a:lstStyle/>
          <a:p>
            <a:pPr>
              <a:spcAft>
                <a:spcPts val="600"/>
              </a:spcAft>
            </a:pPr>
            <a:r>
              <a:rPr lang="es-ES" sz="2600" dirty="0">
                <a:solidFill>
                  <a:schemeClr val="tx2"/>
                </a:solidFill>
                <a:latin typeface="Verdana" panose="020B0604030504040204" pitchFamily="34" charset="0"/>
                <a:ea typeface="Verdana" panose="020B0604030504040204" pitchFamily="34" charset="0"/>
              </a:rPr>
              <a:t>Representar </a:t>
            </a:r>
            <a:r>
              <a:rPr lang="es-ES" sz="2800" dirty="0">
                <a:solidFill>
                  <a:schemeClr val="tx2"/>
                </a:solidFill>
                <a:latin typeface="Verdana" panose="020B0604030504040204" pitchFamily="34" charset="0"/>
                <a:ea typeface="Verdana" panose="020B0604030504040204" pitchFamily="34" charset="0"/>
              </a:rPr>
              <a:t>a la </a:t>
            </a:r>
            <a:r>
              <a:rPr lang="es-ES" sz="2800" b="1" dirty="0">
                <a:solidFill>
                  <a:schemeClr val="tx2"/>
                </a:solidFill>
                <a:latin typeface="Verdana" panose="020B0604030504040204" pitchFamily="34" charset="0"/>
                <a:ea typeface="Verdana" panose="020B0604030504040204" pitchFamily="34" charset="0"/>
              </a:rPr>
              <a:t>Empresa</a:t>
            </a:r>
            <a:r>
              <a:rPr lang="es-ES" sz="2800" dirty="0">
                <a:solidFill>
                  <a:schemeClr val="tx2"/>
                </a:solidFill>
                <a:latin typeface="Verdana" panose="020B0604030504040204" pitchFamily="34" charset="0"/>
                <a:ea typeface="Verdana" panose="020B0604030504040204" pitchFamily="34" charset="0"/>
              </a:rPr>
              <a:t> </a:t>
            </a:r>
            <a:r>
              <a:rPr lang="es-ES" sz="2600" dirty="0">
                <a:solidFill>
                  <a:schemeClr val="tx2"/>
                </a:solidFill>
                <a:latin typeface="Verdana" panose="020B0604030504040204" pitchFamily="34" charset="0"/>
                <a:ea typeface="Verdana" panose="020B0604030504040204" pitchFamily="34" charset="0"/>
              </a:rPr>
              <a:t>como un Sistema:</a:t>
            </a:r>
          </a:p>
          <a:p>
            <a:pPr marL="803275" indent="-457200">
              <a:lnSpc>
                <a:spcPct val="150000"/>
              </a:lnSpc>
              <a:buFont typeface="Arial" panose="020B0604020202020204" pitchFamily="34" charset="0"/>
              <a:buChar char="•"/>
            </a:pPr>
            <a:r>
              <a:rPr lang="es-ES" sz="2400" dirty="0">
                <a:latin typeface="Segoe UI" panose="020B0502040204020203" pitchFamily="34" charset="0"/>
                <a:ea typeface="Verdana" panose="020B0604030504040204" pitchFamily="34" charset="0"/>
                <a:cs typeface="Segoe UI" panose="020B0502040204020203" pitchFamily="34" charset="0"/>
              </a:rPr>
              <a:t>¿Cuáles son sus elementos o componentes?</a:t>
            </a:r>
          </a:p>
          <a:p>
            <a:pPr marL="803275" indent="-457200">
              <a:lnSpc>
                <a:spcPct val="150000"/>
              </a:lnSpc>
              <a:buFont typeface="Arial" panose="020B0604020202020204" pitchFamily="34" charset="0"/>
              <a:buChar char="•"/>
            </a:pPr>
            <a:r>
              <a:rPr lang="es-ES" sz="2400" dirty="0">
                <a:latin typeface="Segoe UI" panose="020B0502040204020203" pitchFamily="34" charset="0"/>
                <a:ea typeface="Verdana" panose="020B0604030504040204" pitchFamily="34" charset="0"/>
                <a:cs typeface="Segoe UI" panose="020B0502040204020203" pitchFamily="34" charset="0"/>
              </a:rPr>
              <a:t>¿Cuál es su frontera?</a:t>
            </a:r>
          </a:p>
          <a:p>
            <a:pPr marL="803275" indent="-457200">
              <a:lnSpc>
                <a:spcPct val="150000"/>
              </a:lnSpc>
              <a:buFont typeface="Arial" panose="020B0604020202020204" pitchFamily="34" charset="0"/>
              <a:buChar char="•"/>
            </a:pPr>
            <a:r>
              <a:rPr lang="es-ES" sz="2400" dirty="0">
                <a:latin typeface="Segoe UI" panose="020B0502040204020203" pitchFamily="34" charset="0"/>
                <a:ea typeface="Verdana" panose="020B0604030504040204" pitchFamily="34" charset="0"/>
                <a:cs typeface="Segoe UI" panose="020B0502040204020203" pitchFamily="34" charset="0"/>
              </a:rPr>
              <a:t>En términos de relaciones…</a:t>
            </a:r>
          </a:p>
          <a:p>
            <a:pPr marL="1146175" lvl="1" indent="-342900">
              <a:lnSpc>
                <a:spcPct val="150000"/>
              </a:lnSpc>
              <a:buFontTx/>
              <a:buChar char="-"/>
            </a:pPr>
            <a:r>
              <a:rPr lang="es-ES" sz="2400" dirty="0">
                <a:latin typeface="Segoe UI" panose="020B0502040204020203" pitchFamily="34" charset="0"/>
                <a:ea typeface="Verdana" panose="020B0604030504040204" pitchFamily="34" charset="0"/>
                <a:cs typeface="Segoe UI" panose="020B0502040204020203" pitchFamily="34" charset="0"/>
              </a:rPr>
              <a:t>Define las relaciones internas de la empresa</a:t>
            </a:r>
          </a:p>
          <a:p>
            <a:pPr marL="1146175" lvl="1" indent="-342900">
              <a:lnSpc>
                <a:spcPct val="150000"/>
              </a:lnSpc>
              <a:buFontTx/>
              <a:buChar char="-"/>
            </a:pPr>
            <a:r>
              <a:rPr lang="es-ES" sz="2400" dirty="0">
                <a:latin typeface="Segoe UI" panose="020B0502040204020203" pitchFamily="34" charset="0"/>
                <a:ea typeface="Verdana" panose="020B0604030504040204" pitchFamily="34" charset="0"/>
                <a:cs typeface="Segoe UI" panose="020B0502040204020203" pitchFamily="34" charset="0"/>
              </a:rPr>
              <a:t>¿Cuál es la </a:t>
            </a:r>
            <a:r>
              <a:rPr lang="es-ES" sz="2400" dirty="0" err="1">
                <a:latin typeface="Segoe UI" panose="020B0502040204020203" pitchFamily="34" charset="0"/>
                <a:ea typeface="Verdana" panose="020B0604030504040204" pitchFamily="34" charset="0"/>
                <a:cs typeface="Segoe UI" panose="020B0502040204020203" pitchFamily="34" charset="0"/>
              </a:rPr>
              <a:t>hiperestructura</a:t>
            </a:r>
            <a:r>
              <a:rPr lang="es-ES" sz="2400" dirty="0">
                <a:latin typeface="Segoe UI" panose="020B0502040204020203" pitchFamily="34" charset="0"/>
                <a:ea typeface="Verdana" panose="020B0604030504040204" pitchFamily="34" charset="0"/>
                <a:cs typeface="Segoe UI" panose="020B0502040204020203" pitchFamily="34" charset="0"/>
              </a:rPr>
              <a:t> </a:t>
            </a:r>
            <a:br>
              <a:rPr lang="es-ES" sz="2400" dirty="0">
                <a:latin typeface="Segoe UI" panose="020B0502040204020203" pitchFamily="34" charset="0"/>
                <a:ea typeface="Verdana" panose="020B0604030504040204" pitchFamily="34" charset="0"/>
                <a:cs typeface="Segoe UI" panose="020B0502040204020203" pitchFamily="34" charset="0"/>
              </a:rPr>
            </a:br>
            <a:r>
              <a:rPr lang="es-ES" sz="2400" dirty="0">
                <a:latin typeface="Segoe UI" panose="020B0502040204020203" pitchFamily="34" charset="0"/>
                <a:ea typeface="Verdana" panose="020B0604030504040204" pitchFamily="34" charset="0"/>
                <a:cs typeface="Segoe UI" panose="020B0502040204020203" pitchFamily="34" charset="0"/>
              </a:rPr>
              <a:t>(o entorno) de la empresa</a:t>
            </a:r>
          </a:p>
          <a:p>
            <a:pPr marL="803275" indent="-457200">
              <a:lnSpc>
                <a:spcPct val="150000"/>
              </a:lnSpc>
              <a:buFont typeface="Arial" panose="020B0604020202020204" pitchFamily="34" charset="0"/>
              <a:buChar char="•"/>
            </a:pPr>
            <a:r>
              <a:rPr lang="es-ES" sz="2400" dirty="0">
                <a:latin typeface="Segoe UI" panose="020B0502040204020203" pitchFamily="34" charset="0"/>
                <a:ea typeface="Verdana" panose="020B0604030504040204" pitchFamily="34" charset="0"/>
                <a:cs typeface="Segoe UI" panose="020B0502040204020203" pitchFamily="34" charset="0"/>
              </a:rPr>
              <a:t>¿Cuál es el objetivo de una Empresa?</a:t>
            </a:r>
          </a:p>
          <a:p>
            <a:endParaRPr lang="es-ES" sz="2400" dirty="0">
              <a:latin typeface="Verdana" panose="020B0604030504040204" pitchFamily="34" charset="0"/>
              <a:ea typeface="Verdana" panose="020B0604030504040204" pitchFamily="34" charset="0"/>
            </a:endParaRPr>
          </a:p>
        </p:txBody>
      </p:sp>
      <p:sp>
        <p:nvSpPr>
          <p:cNvPr id="3" name="Rectángulo 2">
            <a:extLst>
              <a:ext uri="{FF2B5EF4-FFF2-40B4-BE49-F238E27FC236}">
                <a16:creationId xmlns:a16="http://schemas.microsoft.com/office/drawing/2014/main" id="{821A9067-3A31-442A-A776-6FED49EBD032}"/>
              </a:ext>
            </a:extLst>
          </p:cNvPr>
          <p:cNvSpPr/>
          <p:nvPr/>
        </p:nvSpPr>
        <p:spPr>
          <a:xfrm>
            <a:off x="616688" y="1212112"/>
            <a:ext cx="10919638" cy="514615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96634569"/>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94884" y="4241105"/>
            <a:ext cx="10363200" cy="769441"/>
          </a:xfrm>
        </p:spPr>
        <p:txBody>
          <a:bodyPr/>
          <a:lstStyle/>
          <a:p>
            <a:r>
              <a:rPr lang="es-ES" dirty="0"/>
              <a:t>Enfoque Funcional</a:t>
            </a:r>
          </a:p>
        </p:txBody>
      </p:sp>
    </p:spTree>
    <p:extLst>
      <p:ext uri="{BB962C8B-B14F-4D97-AF65-F5344CB8AC3E}">
        <p14:creationId xmlns:p14="http://schemas.microsoft.com/office/powerpoint/2010/main" val="2439003911"/>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DE6F0D-F5C9-4D37-93E0-264EACB73DA6}"/>
              </a:ext>
            </a:extLst>
          </p:cNvPr>
          <p:cNvSpPr>
            <a:spLocks noGrp="1"/>
          </p:cNvSpPr>
          <p:nvPr>
            <p:ph type="title"/>
          </p:nvPr>
        </p:nvSpPr>
        <p:spPr/>
        <p:txBody>
          <a:bodyPr/>
          <a:lstStyle/>
          <a:p>
            <a:r>
              <a:rPr lang="es-ES" dirty="0"/>
              <a:t>Cibernética y Teoría de </a:t>
            </a:r>
            <a:r>
              <a:rPr lang="es-ES" dirty="0" err="1"/>
              <a:t>Sistenas</a:t>
            </a:r>
            <a:endParaRPr lang="es-ES" dirty="0"/>
          </a:p>
        </p:txBody>
      </p:sp>
      <p:sp>
        <p:nvSpPr>
          <p:cNvPr id="7" name="Rectángulo 6">
            <a:extLst>
              <a:ext uri="{FF2B5EF4-FFF2-40B4-BE49-F238E27FC236}">
                <a16:creationId xmlns:a16="http://schemas.microsoft.com/office/drawing/2014/main" id="{625B62AA-5445-4F43-BAE5-1BCC35A85A32}"/>
              </a:ext>
            </a:extLst>
          </p:cNvPr>
          <p:cNvSpPr/>
          <p:nvPr/>
        </p:nvSpPr>
        <p:spPr>
          <a:xfrm>
            <a:off x="556373" y="943291"/>
            <a:ext cx="5258018" cy="5447645"/>
          </a:xfrm>
          <a:prstGeom prst="rect">
            <a:avLst/>
          </a:prstGeom>
        </p:spPr>
        <p:txBody>
          <a:bodyPr wrap="square">
            <a:spAutoFit/>
          </a:bodyPr>
          <a:lstStyle/>
          <a:p>
            <a:r>
              <a:rPr lang="es-ES" sz="2200" dirty="0">
                <a:latin typeface="Verdana" panose="020B0604030504040204" pitchFamily="34" charset="0"/>
                <a:ea typeface="Verdana" panose="020B0604030504040204" pitchFamily="34" charset="0"/>
              </a:rPr>
              <a:t>El </a:t>
            </a:r>
            <a:r>
              <a:rPr lang="es-ES" sz="2200" b="1" dirty="0">
                <a:solidFill>
                  <a:srgbClr val="CC0000"/>
                </a:solidFill>
                <a:latin typeface="Verdana" panose="020B0604030504040204" pitchFamily="34" charset="0"/>
                <a:ea typeface="Verdana" panose="020B0604030504040204" pitchFamily="34" charset="0"/>
              </a:rPr>
              <a:t>modelo cibernético </a:t>
            </a:r>
            <a:br>
              <a:rPr lang="es-ES" sz="2200" b="1" dirty="0">
                <a:solidFill>
                  <a:srgbClr val="CC0000"/>
                </a:solidFill>
                <a:latin typeface="Verdana" panose="020B0604030504040204" pitchFamily="34" charset="0"/>
                <a:ea typeface="Verdana" panose="020B0604030504040204" pitchFamily="34" charset="0"/>
              </a:rPr>
            </a:br>
            <a:r>
              <a:rPr lang="es-ES" sz="2000" dirty="0">
                <a:latin typeface="Verdana" panose="020B0604030504040204" pitchFamily="34" charset="0"/>
                <a:ea typeface="Verdana" panose="020B0604030504040204" pitchFamily="34" charset="0"/>
              </a:rPr>
              <a:t>(Enfoque Funcional de los Sistemas) </a:t>
            </a:r>
            <a:endParaRPr lang="es-ES" sz="2200" dirty="0">
              <a:latin typeface="Verdana" panose="020B0604030504040204" pitchFamily="34" charset="0"/>
              <a:ea typeface="Verdana" panose="020B0604030504040204" pitchFamily="34" charset="0"/>
            </a:endParaRPr>
          </a:p>
          <a:p>
            <a:endParaRPr lang="es-ES" sz="2200" dirty="0">
              <a:latin typeface="Verdana" panose="020B0604030504040204" pitchFamily="34" charset="0"/>
              <a:ea typeface="Verdana" panose="020B0604030504040204" pitchFamily="34" charset="0"/>
            </a:endParaRPr>
          </a:p>
          <a:p>
            <a:r>
              <a:rPr lang="es-ES" sz="2800" dirty="0">
                <a:latin typeface="Verdana" panose="020B0604030504040204" pitchFamily="34" charset="0"/>
                <a:ea typeface="Verdana" panose="020B0604030504040204" pitchFamily="34" charset="0"/>
              </a:rPr>
              <a:t>La </a:t>
            </a:r>
            <a:r>
              <a:rPr lang="es-ES" sz="3200" dirty="0">
                <a:latin typeface="Verdana" panose="020B0604030504040204" pitchFamily="34" charset="0"/>
                <a:ea typeface="Verdana" panose="020B0604030504040204" pitchFamily="34" charset="0"/>
              </a:rPr>
              <a:t>Cibernética</a:t>
            </a:r>
            <a:r>
              <a:rPr lang="es-ES" sz="2800" dirty="0">
                <a:latin typeface="Verdana" panose="020B0604030504040204" pitchFamily="34" charset="0"/>
                <a:ea typeface="Verdana" panose="020B0604030504040204" pitchFamily="34" charset="0"/>
              </a:rPr>
              <a:t> es </a:t>
            </a:r>
            <a:br>
              <a:rPr lang="es-ES" sz="2800" dirty="0">
                <a:latin typeface="Verdana" panose="020B0604030504040204" pitchFamily="34" charset="0"/>
                <a:ea typeface="Verdana" panose="020B0604030504040204" pitchFamily="34" charset="0"/>
              </a:rPr>
            </a:br>
            <a:r>
              <a:rPr lang="es-ES" sz="2800" dirty="0">
                <a:latin typeface="Verdana" panose="020B0604030504040204" pitchFamily="34" charset="0"/>
                <a:ea typeface="Verdana" panose="020B0604030504040204" pitchFamily="34" charset="0"/>
              </a:rPr>
              <a:t>la </a:t>
            </a:r>
            <a:r>
              <a:rPr lang="es-ES" sz="2800" dirty="0">
                <a:solidFill>
                  <a:srgbClr val="C00000"/>
                </a:solidFill>
                <a:latin typeface="Verdana" panose="020B0604030504040204" pitchFamily="34" charset="0"/>
                <a:ea typeface="Verdana" panose="020B0604030504040204" pitchFamily="34" charset="0"/>
              </a:rPr>
              <a:t>ciencia de la </a:t>
            </a:r>
            <a:br>
              <a:rPr lang="es-ES" sz="2800" dirty="0">
                <a:solidFill>
                  <a:srgbClr val="C00000"/>
                </a:solidFill>
                <a:latin typeface="Verdana" panose="020B0604030504040204" pitchFamily="34" charset="0"/>
                <a:ea typeface="Verdana" panose="020B0604030504040204" pitchFamily="34" charset="0"/>
              </a:rPr>
            </a:br>
            <a:r>
              <a:rPr lang="es-ES" sz="2800" dirty="0">
                <a:solidFill>
                  <a:srgbClr val="C00000"/>
                </a:solidFill>
                <a:latin typeface="Verdana" panose="020B0604030504040204" pitchFamily="34" charset="0"/>
                <a:ea typeface="Verdana" panose="020B0604030504040204" pitchFamily="34" charset="0"/>
              </a:rPr>
              <a:t>comunicación </a:t>
            </a:r>
            <a:r>
              <a:rPr lang="es-ES" sz="2800" dirty="0">
                <a:latin typeface="Verdana" panose="020B0604030504040204" pitchFamily="34" charset="0"/>
                <a:ea typeface="Verdana" panose="020B0604030504040204" pitchFamily="34" charset="0"/>
              </a:rPr>
              <a:t>y</a:t>
            </a:r>
            <a:r>
              <a:rPr lang="es-ES" sz="2800" dirty="0">
                <a:solidFill>
                  <a:srgbClr val="C00000"/>
                </a:solidFill>
                <a:latin typeface="Verdana" panose="020B0604030504040204" pitchFamily="34" charset="0"/>
                <a:ea typeface="Verdana" panose="020B0604030504040204" pitchFamily="34" charset="0"/>
              </a:rPr>
              <a:t> control </a:t>
            </a:r>
            <a:br>
              <a:rPr lang="es-ES" sz="2800" dirty="0">
                <a:solidFill>
                  <a:srgbClr val="C00000"/>
                </a:solidFill>
                <a:latin typeface="Verdana" panose="020B0604030504040204" pitchFamily="34" charset="0"/>
                <a:ea typeface="Verdana" panose="020B0604030504040204" pitchFamily="34" charset="0"/>
              </a:rPr>
            </a:br>
            <a:r>
              <a:rPr lang="es-ES" sz="2800" dirty="0">
                <a:latin typeface="Verdana" panose="020B0604030504040204" pitchFamily="34" charset="0"/>
                <a:ea typeface="Verdana" panose="020B0604030504040204" pitchFamily="34" charset="0"/>
              </a:rPr>
              <a:t>en los sistemas.</a:t>
            </a:r>
          </a:p>
          <a:p>
            <a:endParaRPr lang="es-ES" sz="2400" dirty="0">
              <a:latin typeface="Verdana" panose="020B0604030504040204" pitchFamily="34" charset="0"/>
              <a:ea typeface="Verdana" panose="020B0604030504040204" pitchFamily="34" charset="0"/>
            </a:endParaRPr>
          </a:p>
          <a:p>
            <a:r>
              <a:rPr lang="es-ES" sz="2200" dirty="0">
                <a:latin typeface="Verdana" panose="020B0604030504040204" pitchFamily="34" charset="0"/>
                <a:ea typeface="Verdana" panose="020B0604030504040204" pitchFamily="34" charset="0"/>
              </a:rPr>
              <a:t>La </a:t>
            </a:r>
            <a:r>
              <a:rPr lang="es-ES" sz="2600" dirty="0">
                <a:latin typeface="Verdana" panose="020B0604030504040204" pitchFamily="34" charset="0"/>
                <a:ea typeface="Verdana" panose="020B0604030504040204" pitchFamily="34" charset="0"/>
              </a:rPr>
              <a:t>comunicación</a:t>
            </a:r>
            <a:r>
              <a:rPr lang="es-ES" sz="2200" dirty="0">
                <a:latin typeface="Verdana" panose="020B0604030504040204" pitchFamily="34" charset="0"/>
                <a:ea typeface="Verdana" panose="020B0604030504040204" pitchFamily="34" charset="0"/>
              </a:rPr>
              <a:t>, </a:t>
            </a:r>
            <a:br>
              <a:rPr lang="es-ES" sz="2200" dirty="0">
                <a:latin typeface="Verdana" panose="020B0604030504040204" pitchFamily="34" charset="0"/>
                <a:ea typeface="Verdana" panose="020B0604030504040204" pitchFamily="34" charset="0"/>
              </a:rPr>
            </a:br>
            <a:r>
              <a:rPr lang="es-ES" sz="2200" dirty="0">
                <a:solidFill>
                  <a:srgbClr val="C00000"/>
                </a:solidFill>
                <a:latin typeface="Verdana" panose="020B0604030504040204" pitchFamily="34" charset="0"/>
                <a:ea typeface="Verdana" panose="020B0604030504040204" pitchFamily="34" charset="0"/>
              </a:rPr>
              <a:t>integra y da coherencia </a:t>
            </a:r>
            <a:br>
              <a:rPr lang="es-ES" sz="2200" dirty="0">
                <a:solidFill>
                  <a:srgbClr val="C00000"/>
                </a:solidFill>
                <a:latin typeface="Verdana" panose="020B0604030504040204" pitchFamily="34" charset="0"/>
                <a:ea typeface="Verdana" panose="020B0604030504040204" pitchFamily="34" charset="0"/>
              </a:rPr>
            </a:br>
            <a:r>
              <a:rPr lang="es-ES" sz="2200" dirty="0">
                <a:latin typeface="Verdana" panose="020B0604030504040204" pitchFamily="34" charset="0"/>
                <a:ea typeface="Verdana" panose="020B0604030504040204" pitchFamily="34" charset="0"/>
              </a:rPr>
              <a:t>a los sistemas</a:t>
            </a:r>
          </a:p>
          <a:p>
            <a:endParaRPr lang="es-ES" sz="2200" dirty="0">
              <a:latin typeface="Verdana" panose="020B0604030504040204" pitchFamily="34" charset="0"/>
              <a:ea typeface="Verdana" panose="020B0604030504040204" pitchFamily="34" charset="0"/>
            </a:endParaRPr>
          </a:p>
          <a:p>
            <a:r>
              <a:rPr lang="es-ES" sz="2200" dirty="0">
                <a:latin typeface="Verdana" panose="020B0604030504040204" pitchFamily="34" charset="0"/>
                <a:ea typeface="Verdana" panose="020B0604030504040204" pitchFamily="34" charset="0"/>
              </a:rPr>
              <a:t>El </a:t>
            </a:r>
            <a:r>
              <a:rPr lang="es-ES" sz="2800" dirty="0">
                <a:latin typeface="Verdana" panose="020B0604030504040204" pitchFamily="34" charset="0"/>
                <a:ea typeface="Verdana" panose="020B0604030504040204" pitchFamily="34" charset="0"/>
              </a:rPr>
              <a:t>control</a:t>
            </a:r>
            <a:r>
              <a:rPr lang="es-ES" sz="2200" dirty="0">
                <a:latin typeface="Verdana" panose="020B0604030504040204" pitchFamily="34" charset="0"/>
                <a:ea typeface="Verdana" panose="020B0604030504040204" pitchFamily="34" charset="0"/>
              </a:rPr>
              <a:t> </a:t>
            </a:r>
            <a:br>
              <a:rPr lang="es-ES" sz="2200" dirty="0">
                <a:latin typeface="Verdana" panose="020B0604030504040204" pitchFamily="34" charset="0"/>
                <a:ea typeface="Verdana" panose="020B0604030504040204" pitchFamily="34" charset="0"/>
              </a:rPr>
            </a:br>
            <a:r>
              <a:rPr lang="es-ES" sz="2200" dirty="0">
                <a:solidFill>
                  <a:srgbClr val="C00000"/>
                </a:solidFill>
                <a:latin typeface="Verdana" panose="020B0604030504040204" pitchFamily="34" charset="0"/>
                <a:ea typeface="Verdana" panose="020B0604030504040204" pitchFamily="34" charset="0"/>
              </a:rPr>
              <a:t>regula su comportamiento</a:t>
            </a:r>
            <a:r>
              <a:rPr lang="es-ES" sz="2200" dirty="0">
                <a:latin typeface="Verdana" panose="020B0604030504040204" pitchFamily="34" charset="0"/>
                <a:ea typeface="Verdana" panose="020B0604030504040204" pitchFamily="34" charset="0"/>
              </a:rPr>
              <a:t>.</a:t>
            </a:r>
          </a:p>
        </p:txBody>
      </p:sp>
      <p:grpSp>
        <p:nvGrpSpPr>
          <p:cNvPr id="5" name="Grupo 4">
            <a:extLst>
              <a:ext uri="{FF2B5EF4-FFF2-40B4-BE49-F238E27FC236}">
                <a16:creationId xmlns:a16="http://schemas.microsoft.com/office/drawing/2014/main" id="{B10C1C0A-0ED4-4906-B75C-20E324DF1905}"/>
              </a:ext>
            </a:extLst>
          </p:cNvPr>
          <p:cNvGrpSpPr/>
          <p:nvPr/>
        </p:nvGrpSpPr>
        <p:grpSpPr>
          <a:xfrm>
            <a:off x="8405447" y="778841"/>
            <a:ext cx="3523791" cy="5244310"/>
            <a:chOff x="8334130" y="1080655"/>
            <a:chExt cx="3040170" cy="4512252"/>
          </a:xfrm>
        </p:grpSpPr>
        <p:pic>
          <p:nvPicPr>
            <p:cNvPr id="6" name="Picture 2" descr="Norbert Wiener">
              <a:extLst>
                <a:ext uri="{FF2B5EF4-FFF2-40B4-BE49-F238E27FC236}">
                  <a16:creationId xmlns:a16="http://schemas.microsoft.com/office/drawing/2014/main" id="{2A383745-B882-4BD4-8FB0-627A24E3C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4130" y="1080655"/>
              <a:ext cx="3040170" cy="4512252"/>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591796C7-654D-4F95-BA2E-4ED8EB114500}"/>
                </a:ext>
              </a:extLst>
            </p:cNvPr>
            <p:cNvSpPr/>
            <p:nvPr/>
          </p:nvSpPr>
          <p:spPr>
            <a:xfrm>
              <a:off x="8437418" y="5081155"/>
              <a:ext cx="872837" cy="238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6148" name="Picture 4" descr="https://miro.medium.com/max/549/1*SMAVs7u42G4XNpBiYP7xJg.png">
            <a:extLst>
              <a:ext uri="{FF2B5EF4-FFF2-40B4-BE49-F238E27FC236}">
                <a16:creationId xmlns:a16="http://schemas.microsoft.com/office/drawing/2014/main" id="{F21D20E2-CBA5-438E-BB85-CAAAFAAB62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654" y="3317132"/>
            <a:ext cx="2392793" cy="335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609966"/>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51F977-A272-490F-83BB-F771F8BB3613}"/>
              </a:ext>
            </a:extLst>
          </p:cNvPr>
          <p:cNvSpPr>
            <a:spLocks noGrp="1"/>
          </p:cNvSpPr>
          <p:nvPr>
            <p:ph type="title"/>
          </p:nvPr>
        </p:nvSpPr>
        <p:spPr/>
        <p:txBody>
          <a:bodyPr/>
          <a:lstStyle/>
          <a:p>
            <a:r>
              <a:rPr lang="es-ES" dirty="0"/>
              <a:t>Postulado principal de la Cibernética</a:t>
            </a:r>
          </a:p>
        </p:txBody>
      </p:sp>
      <p:sp>
        <p:nvSpPr>
          <p:cNvPr id="4" name="Rectángulo 3">
            <a:extLst>
              <a:ext uri="{FF2B5EF4-FFF2-40B4-BE49-F238E27FC236}">
                <a16:creationId xmlns:a16="http://schemas.microsoft.com/office/drawing/2014/main" id="{9528200A-F503-4693-9092-64777C9C8BB2}"/>
              </a:ext>
            </a:extLst>
          </p:cNvPr>
          <p:cNvSpPr/>
          <p:nvPr/>
        </p:nvSpPr>
        <p:spPr>
          <a:xfrm>
            <a:off x="645266" y="1744442"/>
            <a:ext cx="4996775" cy="2616101"/>
          </a:xfrm>
          <a:prstGeom prst="rect">
            <a:avLst/>
          </a:prstGeom>
        </p:spPr>
        <p:txBody>
          <a:bodyPr wrap="square">
            <a:spAutoFit/>
          </a:bodyPr>
          <a:lstStyle/>
          <a:p>
            <a:r>
              <a:rPr lang="es-ES" sz="2400" dirty="0">
                <a:latin typeface="verdana" panose="020B0604030504040204" pitchFamily="34" charset="0"/>
              </a:rPr>
              <a:t>"El contenido de lo que es objeto de intercambio con el mundo externo, mientras nos ajustamos a él y hacemos que se acomode a nosotros" </a:t>
            </a:r>
          </a:p>
          <a:p>
            <a:endParaRPr lang="es-ES" sz="2400" dirty="0">
              <a:latin typeface="verdana" panose="020B0604030504040204" pitchFamily="34" charset="0"/>
            </a:endParaRPr>
          </a:p>
          <a:p>
            <a:pPr algn="r"/>
            <a:r>
              <a:rPr lang="es-ES" dirty="0">
                <a:latin typeface="verdana" panose="020B0604030504040204" pitchFamily="34" charset="0"/>
              </a:rPr>
              <a:t>(Wiener. 1958, p. 17).</a:t>
            </a:r>
            <a:endParaRPr lang="es-ES" dirty="0"/>
          </a:p>
        </p:txBody>
      </p:sp>
      <p:sp>
        <p:nvSpPr>
          <p:cNvPr id="5" name="Rectángulo 4">
            <a:extLst>
              <a:ext uri="{FF2B5EF4-FFF2-40B4-BE49-F238E27FC236}">
                <a16:creationId xmlns:a16="http://schemas.microsoft.com/office/drawing/2014/main" id="{3FB93E27-BF5B-4D44-BF10-255611FE97F9}"/>
              </a:ext>
            </a:extLst>
          </p:cNvPr>
          <p:cNvSpPr/>
          <p:nvPr/>
        </p:nvSpPr>
        <p:spPr>
          <a:xfrm>
            <a:off x="645266" y="1083181"/>
            <a:ext cx="2080525" cy="523220"/>
          </a:xfrm>
          <a:prstGeom prst="rect">
            <a:avLst/>
          </a:prstGeom>
        </p:spPr>
        <p:txBody>
          <a:bodyPr wrap="square">
            <a:spAutoFit/>
          </a:bodyPr>
          <a:lstStyle/>
          <a:p>
            <a:r>
              <a:rPr lang="es-ES" sz="2800" dirty="0">
                <a:solidFill>
                  <a:srgbClr val="CC0000"/>
                </a:solidFill>
              </a:rPr>
              <a:t>Información</a:t>
            </a:r>
          </a:p>
        </p:txBody>
      </p:sp>
      <p:sp>
        <p:nvSpPr>
          <p:cNvPr id="6" name="Rectángulo 5">
            <a:extLst>
              <a:ext uri="{FF2B5EF4-FFF2-40B4-BE49-F238E27FC236}">
                <a16:creationId xmlns:a16="http://schemas.microsoft.com/office/drawing/2014/main" id="{D7E1BF3D-B5E8-47AC-B13B-F7F497C21B20}"/>
              </a:ext>
            </a:extLst>
          </p:cNvPr>
          <p:cNvSpPr/>
          <p:nvPr/>
        </p:nvSpPr>
        <p:spPr>
          <a:xfrm>
            <a:off x="7616757" y="2052219"/>
            <a:ext cx="4105072" cy="2308324"/>
          </a:xfrm>
          <a:prstGeom prst="rect">
            <a:avLst/>
          </a:prstGeom>
        </p:spPr>
        <p:txBody>
          <a:bodyPr wrap="square">
            <a:spAutoFit/>
          </a:bodyPr>
          <a:lstStyle/>
          <a:p>
            <a:pPr algn="r"/>
            <a:r>
              <a:rPr lang="es-ES" sz="2400" dirty="0">
                <a:latin typeface="verdana" panose="020B0604030504040204" pitchFamily="34" charset="0"/>
              </a:rPr>
              <a:t>"secuencia discreta o continua de eventos mensurables distribuidos en el tiempo”</a:t>
            </a:r>
          </a:p>
          <a:p>
            <a:pPr algn="r"/>
            <a:endParaRPr lang="es-ES" sz="2400" dirty="0">
              <a:latin typeface="verdana" panose="020B0604030504040204" pitchFamily="34" charset="0"/>
            </a:endParaRPr>
          </a:p>
          <a:p>
            <a:r>
              <a:rPr lang="es-ES" sz="2400" dirty="0">
                <a:latin typeface="verdana" panose="020B0604030504040204" pitchFamily="34" charset="0"/>
              </a:rPr>
              <a:t> </a:t>
            </a:r>
            <a:r>
              <a:rPr lang="es-ES" dirty="0">
                <a:latin typeface="verdana" panose="020B0604030504040204" pitchFamily="34" charset="0"/>
              </a:rPr>
              <a:t>(Wiener, 1949, p. 16)</a:t>
            </a:r>
            <a:endParaRPr lang="es-ES" sz="2400" dirty="0">
              <a:latin typeface="verdana" panose="020B0604030504040204" pitchFamily="34" charset="0"/>
            </a:endParaRPr>
          </a:p>
        </p:txBody>
      </p:sp>
      <p:sp>
        <p:nvSpPr>
          <p:cNvPr id="7" name="Rectángulo 6">
            <a:extLst>
              <a:ext uri="{FF2B5EF4-FFF2-40B4-BE49-F238E27FC236}">
                <a16:creationId xmlns:a16="http://schemas.microsoft.com/office/drawing/2014/main" id="{F070396B-324E-4B8F-B8AA-B32F7F4B790B}"/>
              </a:ext>
            </a:extLst>
          </p:cNvPr>
          <p:cNvSpPr/>
          <p:nvPr/>
        </p:nvSpPr>
        <p:spPr>
          <a:xfrm>
            <a:off x="9641304" y="1461527"/>
            <a:ext cx="2080525" cy="523220"/>
          </a:xfrm>
          <a:prstGeom prst="rect">
            <a:avLst/>
          </a:prstGeom>
        </p:spPr>
        <p:txBody>
          <a:bodyPr wrap="square">
            <a:spAutoFit/>
          </a:bodyPr>
          <a:lstStyle/>
          <a:p>
            <a:pPr algn="r"/>
            <a:r>
              <a:rPr lang="es-ES" sz="2800" dirty="0">
                <a:solidFill>
                  <a:srgbClr val="CC0000"/>
                </a:solidFill>
              </a:rPr>
              <a:t>Mensaje</a:t>
            </a:r>
          </a:p>
        </p:txBody>
      </p:sp>
      <p:sp>
        <p:nvSpPr>
          <p:cNvPr id="9" name="Rectángulo 8">
            <a:extLst>
              <a:ext uri="{FF2B5EF4-FFF2-40B4-BE49-F238E27FC236}">
                <a16:creationId xmlns:a16="http://schemas.microsoft.com/office/drawing/2014/main" id="{191EF749-5FB3-4449-8A3A-AA6DB1DFB277}"/>
              </a:ext>
            </a:extLst>
          </p:cNvPr>
          <p:cNvSpPr/>
          <p:nvPr/>
        </p:nvSpPr>
        <p:spPr>
          <a:xfrm>
            <a:off x="645265" y="4608856"/>
            <a:ext cx="2080525" cy="523220"/>
          </a:xfrm>
          <a:prstGeom prst="rect">
            <a:avLst/>
          </a:prstGeom>
        </p:spPr>
        <p:txBody>
          <a:bodyPr wrap="square">
            <a:spAutoFit/>
          </a:bodyPr>
          <a:lstStyle/>
          <a:p>
            <a:r>
              <a:rPr lang="es-ES" sz="2800" dirty="0">
                <a:solidFill>
                  <a:srgbClr val="CC0000"/>
                </a:solidFill>
              </a:rPr>
              <a:t>Postulado: </a:t>
            </a:r>
          </a:p>
        </p:txBody>
      </p:sp>
      <p:sp>
        <p:nvSpPr>
          <p:cNvPr id="10" name="Rectángulo 9">
            <a:extLst>
              <a:ext uri="{FF2B5EF4-FFF2-40B4-BE49-F238E27FC236}">
                <a16:creationId xmlns:a16="http://schemas.microsoft.com/office/drawing/2014/main" id="{1A216512-C34F-41EB-A365-DD544C9931F9}"/>
              </a:ext>
            </a:extLst>
          </p:cNvPr>
          <p:cNvSpPr/>
          <p:nvPr/>
        </p:nvSpPr>
        <p:spPr>
          <a:xfrm>
            <a:off x="2020109" y="5080638"/>
            <a:ext cx="10171890" cy="1461939"/>
          </a:xfrm>
          <a:prstGeom prst="rect">
            <a:avLst/>
          </a:prstGeom>
        </p:spPr>
        <p:txBody>
          <a:bodyPr wrap="square">
            <a:spAutoFit/>
          </a:bodyPr>
          <a:lstStyle/>
          <a:p>
            <a:r>
              <a:rPr lang="es-ES" sz="2800" dirty="0">
                <a:solidFill>
                  <a:srgbClr val="000000"/>
                </a:solidFill>
                <a:latin typeface="verdana" panose="020B0604030504040204" pitchFamily="34" charset="0"/>
              </a:rPr>
              <a:t>…</a:t>
            </a:r>
            <a:r>
              <a:rPr lang="es-ES" sz="2800" dirty="0">
                <a:solidFill>
                  <a:srgbClr val="CC0000"/>
                </a:solidFill>
                <a:latin typeface="verdana" panose="020B0604030504040204" pitchFamily="34" charset="0"/>
              </a:rPr>
              <a:t>todo fenómeno</a:t>
            </a:r>
            <a:r>
              <a:rPr lang="es-ES" sz="2800" dirty="0">
                <a:solidFill>
                  <a:srgbClr val="000000"/>
                </a:solidFill>
                <a:latin typeface="verdana" panose="020B0604030504040204" pitchFamily="34" charset="0"/>
              </a:rPr>
              <a:t> </a:t>
            </a:r>
            <a:r>
              <a:rPr lang="es-ES" sz="2800" dirty="0">
                <a:solidFill>
                  <a:schemeClr val="tx1">
                    <a:lumMod val="50000"/>
                    <a:lumOff val="50000"/>
                  </a:schemeClr>
                </a:solidFill>
                <a:latin typeface="verdana" panose="020B0604030504040204" pitchFamily="34" charset="0"/>
              </a:rPr>
              <a:t>(natural o artificial)</a:t>
            </a:r>
            <a:r>
              <a:rPr lang="es-ES" sz="3200" dirty="0">
                <a:solidFill>
                  <a:schemeClr val="tx1">
                    <a:lumMod val="50000"/>
                    <a:lumOff val="50000"/>
                  </a:schemeClr>
                </a:solidFill>
                <a:latin typeface="verdana" panose="020B0604030504040204" pitchFamily="34" charset="0"/>
              </a:rPr>
              <a:t> </a:t>
            </a:r>
            <a:r>
              <a:rPr lang="es-ES" sz="2800" dirty="0">
                <a:solidFill>
                  <a:srgbClr val="CC0000"/>
                </a:solidFill>
                <a:latin typeface="verdana" panose="020B0604030504040204" pitchFamily="34" charset="0"/>
              </a:rPr>
              <a:t>está</a:t>
            </a:r>
            <a:r>
              <a:rPr lang="es-ES" sz="2800" dirty="0">
                <a:solidFill>
                  <a:srgbClr val="000000"/>
                </a:solidFill>
                <a:latin typeface="verdana" panose="020B0604030504040204" pitchFamily="34" charset="0"/>
              </a:rPr>
              <a:t> </a:t>
            </a:r>
            <a:r>
              <a:rPr lang="es-ES" sz="2800" dirty="0">
                <a:solidFill>
                  <a:srgbClr val="CC0000"/>
                </a:solidFill>
                <a:latin typeface="verdana" panose="020B0604030504040204" pitchFamily="34" charset="0"/>
              </a:rPr>
              <a:t>constituido</a:t>
            </a:r>
            <a:r>
              <a:rPr lang="es-ES" sz="2800" dirty="0">
                <a:solidFill>
                  <a:srgbClr val="000000"/>
                </a:solidFill>
                <a:latin typeface="verdana" panose="020B0604030504040204" pitchFamily="34" charset="0"/>
              </a:rPr>
              <a:t> </a:t>
            </a:r>
            <a:br>
              <a:rPr lang="es-ES" sz="2800" dirty="0">
                <a:solidFill>
                  <a:srgbClr val="000000"/>
                </a:solidFill>
                <a:latin typeface="verdana" panose="020B0604030504040204" pitchFamily="34" charset="0"/>
              </a:rPr>
            </a:br>
            <a:r>
              <a:rPr lang="es-ES" sz="2800" dirty="0">
                <a:solidFill>
                  <a:srgbClr val="000000"/>
                </a:solidFill>
                <a:latin typeface="verdana" panose="020B0604030504040204" pitchFamily="34" charset="0"/>
              </a:rPr>
              <a:t>cabalmente </a:t>
            </a:r>
            <a:r>
              <a:rPr lang="es-ES" sz="2800" dirty="0">
                <a:solidFill>
                  <a:srgbClr val="CC0000"/>
                </a:solidFill>
                <a:latin typeface="verdana" panose="020B0604030504040204" pitchFamily="34" charset="0"/>
              </a:rPr>
              <a:t>por intercambios de información</a:t>
            </a:r>
            <a:r>
              <a:rPr lang="es-ES" sz="2800" dirty="0">
                <a:solidFill>
                  <a:srgbClr val="000000"/>
                </a:solidFill>
                <a:latin typeface="verdana" panose="020B0604030504040204" pitchFamily="34" charset="0"/>
              </a:rPr>
              <a:t>, </a:t>
            </a:r>
          </a:p>
          <a:p>
            <a:pPr>
              <a:spcBef>
                <a:spcPts val="200"/>
              </a:spcBef>
            </a:pPr>
            <a:r>
              <a:rPr lang="es-ES" sz="2400" dirty="0">
                <a:solidFill>
                  <a:srgbClr val="000000"/>
                </a:solidFill>
                <a:latin typeface="verdana" panose="020B0604030504040204" pitchFamily="34" charset="0"/>
              </a:rPr>
              <a:t>sin importar su distinción ontológica. </a:t>
            </a:r>
            <a:endParaRPr lang="es-ES" sz="2400" dirty="0"/>
          </a:p>
        </p:txBody>
      </p:sp>
      <p:pic>
        <p:nvPicPr>
          <p:cNvPr id="11" name="Gráfico 10" descr="Flecha con curva ligera">
            <a:extLst>
              <a:ext uri="{FF2B5EF4-FFF2-40B4-BE49-F238E27FC236}">
                <a16:creationId xmlns:a16="http://schemas.microsoft.com/office/drawing/2014/main" id="{8E3F840A-E1C2-477C-82F1-388808746D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1283" y="5023969"/>
            <a:ext cx="1488334" cy="1488334"/>
          </a:xfrm>
          <a:prstGeom prst="rect">
            <a:avLst/>
          </a:prstGeom>
        </p:spPr>
      </p:pic>
    </p:spTree>
    <p:extLst>
      <p:ext uri="{BB962C8B-B14F-4D97-AF65-F5344CB8AC3E}">
        <p14:creationId xmlns:p14="http://schemas.microsoft.com/office/powerpoint/2010/main" val="4098752954"/>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79119" y="1038052"/>
            <a:ext cx="10054744" cy="5469751"/>
          </a:xfrm>
        </p:spPr>
        <p:txBody>
          <a:bodyPr/>
          <a:lstStyle/>
          <a:p>
            <a:pPr marL="342900" indent="-342900">
              <a:buFont typeface="Wingdings" panose="05000000000000000000" pitchFamily="2" charset="2"/>
              <a:buChar char="§"/>
            </a:pPr>
            <a:r>
              <a:rPr lang="es-ES" dirty="0"/>
              <a:t>Pensamiento Sistémico</a:t>
            </a:r>
          </a:p>
          <a:p>
            <a:pPr lvl="1" indent="0">
              <a:buNone/>
            </a:pPr>
            <a:r>
              <a:rPr lang="es-ES" dirty="0"/>
              <a:t>- Teoría General de Sistemas. Enfoque Estructural</a:t>
            </a:r>
          </a:p>
          <a:p>
            <a:pPr lvl="1" indent="0">
              <a:buNone/>
            </a:pPr>
            <a:r>
              <a:rPr lang="es-ES" dirty="0"/>
              <a:t>- Teoría Cibernética. Enfoque Funcional.</a:t>
            </a:r>
          </a:p>
          <a:p>
            <a:pPr marL="342900" indent="-342900">
              <a:buFont typeface="Wingdings" panose="05000000000000000000" pitchFamily="2" charset="2"/>
              <a:buChar char="§"/>
            </a:pPr>
            <a:r>
              <a:rPr lang="es-ES" dirty="0"/>
              <a:t>Sistema de Información</a:t>
            </a:r>
          </a:p>
          <a:p>
            <a:pPr marL="709613" lvl="1" indent="-342900">
              <a:buFontTx/>
              <a:buChar char="-"/>
            </a:pPr>
            <a:r>
              <a:rPr lang="es-ES" dirty="0"/>
              <a:t>Objetivo</a:t>
            </a:r>
          </a:p>
          <a:p>
            <a:pPr marL="709613" lvl="1" indent="-342900">
              <a:buFontTx/>
              <a:buChar char="-"/>
            </a:pPr>
            <a:r>
              <a:rPr lang="es-ES" dirty="0">
                <a:solidFill>
                  <a:schemeClr val="tx1"/>
                </a:solidFill>
              </a:rPr>
              <a:t>Calidad de la Información</a:t>
            </a:r>
          </a:p>
          <a:p>
            <a:pPr marL="709613" lvl="1" indent="-342900">
              <a:buFontTx/>
              <a:buChar char="-"/>
            </a:pPr>
            <a:r>
              <a:rPr lang="es-ES" dirty="0"/>
              <a:t>Datos, Información, Conocimiento</a:t>
            </a:r>
          </a:p>
          <a:p>
            <a:pPr marL="709613" lvl="1" indent="-342900">
              <a:buFontTx/>
              <a:buChar char="-"/>
            </a:pPr>
            <a:r>
              <a:rPr lang="es-ES" dirty="0"/>
              <a:t>Elementos de un Sistema de Información</a:t>
            </a:r>
          </a:p>
          <a:p>
            <a:pPr marL="709613" lvl="1" indent="-342900">
              <a:buFontTx/>
              <a:buChar char="-"/>
            </a:pPr>
            <a:r>
              <a:rPr lang="es-ES" dirty="0"/>
              <a:t>Definición</a:t>
            </a:r>
          </a:p>
          <a:p>
            <a:pPr marL="342900" indent="-342900">
              <a:buFont typeface="Wingdings" panose="05000000000000000000" pitchFamily="2" charset="2"/>
              <a:buChar char="§"/>
            </a:pPr>
            <a:r>
              <a:rPr lang="es-ES" dirty="0"/>
              <a:t>Funciones del Director de Sistemas ( CIO )</a:t>
            </a:r>
          </a:p>
          <a:p>
            <a:pPr marL="342900" indent="-342900">
              <a:buFont typeface="Wingdings" panose="05000000000000000000" pitchFamily="2" charset="2"/>
              <a:buChar char="§"/>
            </a:pPr>
            <a:endParaRPr lang="es-ES" dirty="0"/>
          </a:p>
          <a:p>
            <a:pPr marL="342900" indent="-342900">
              <a:buFont typeface="Wingdings" panose="05000000000000000000" pitchFamily="2" charset="2"/>
              <a:buChar char="§"/>
            </a:pPr>
            <a:endParaRPr lang="es-ES" dirty="0"/>
          </a:p>
        </p:txBody>
      </p:sp>
      <p:sp>
        <p:nvSpPr>
          <p:cNvPr id="2" name="Título 1"/>
          <p:cNvSpPr>
            <a:spLocks noGrp="1"/>
          </p:cNvSpPr>
          <p:nvPr>
            <p:ph type="title"/>
          </p:nvPr>
        </p:nvSpPr>
        <p:spPr/>
        <p:txBody>
          <a:bodyPr/>
          <a:lstStyle/>
          <a:p>
            <a:r>
              <a:rPr lang="es-ES"/>
              <a:t>Contenido</a:t>
            </a:r>
            <a:endParaRPr lang="es-ES" dirty="0"/>
          </a:p>
        </p:txBody>
      </p:sp>
    </p:spTree>
    <p:extLst>
      <p:ext uri="{BB962C8B-B14F-4D97-AF65-F5344CB8AC3E}">
        <p14:creationId xmlns:p14="http://schemas.microsoft.com/office/powerpoint/2010/main" val="2098794752"/>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4EE30C-E27E-4CC8-BDB4-6A983BDF5F40}"/>
              </a:ext>
            </a:extLst>
          </p:cNvPr>
          <p:cNvSpPr>
            <a:spLocks noGrp="1"/>
          </p:cNvSpPr>
          <p:nvPr>
            <p:ph type="title"/>
          </p:nvPr>
        </p:nvSpPr>
        <p:spPr/>
        <p:txBody>
          <a:bodyPr/>
          <a:lstStyle/>
          <a:p>
            <a:r>
              <a:rPr lang="es-ES" dirty="0"/>
              <a:t>Propiedades de un Sistema </a:t>
            </a:r>
          </a:p>
        </p:txBody>
      </p:sp>
      <p:sp>
        <p:nvSpPr>
          <p:cNvPr id="19" name="CuadroTexto 18">
            <a:extLst>
              <a:ext uri="{FF2B5EF4-FFF2-40B4-BE49-F238E27FC236}">
                <a16:creationId xmlns:a16="http://schemas.microsoft.com/office/drawing/2014/main" id="{92A0B361-30A7-47BE-B813-C2FA8BA8B56A}"/>
              </a:ext>
            </a:extLst>
          </p:cNvPr>
          <p:cNvSpPr txBox="1"/>
          <p:nvPr/>
        </p:nvSpPr>
        <p:spPr>
          <a:xfrm>
            <a:off x="5827399" y="1199166"/>
            <a:ext cx="2765501" cy="523220"/>
          </a:xfrm>
          <a:prstGeom prst="rect">
            <a:avLst/>
          </a:prstGeom>
          <a:noFill/>
        </p:spPr>
        <p:txBody>
          <a:bodyPr wrap="none" rtlCol="0">
            <a:spAutoFit/>
          </a:bodyPr>
          <a:lstStyle>
            <a:defPPr>
              <a:defRPr lang="es-ES"/>
            </a:defPPr>
            <a:lvl1pPr>
              <a:defRPr sz="2800" b="1">
                <a:solidFill>
                  <a:srgbClr val="C00000"/>
                </a:solidFill>
                <a:latin typeface="Verdana" panose="020B0604030504040204" pitchFamily="34" charset="0"/>
                <a:ea typeface="Verdana" panose="020B0604030504040204" pitchFamily="34" charset="0"/>
              </a:defRPr>
            </a:lvl1pPr>
          </a:lstStyle>
          <a:p>
            <a:r>
              <a:rPr lang="es-ES" dirty="0"/>
              <a:t>Homeostasis</a:t>
            </a:r>
          </a:p>
        </p:txBody>
      </p:sp>
      <p:sp>
        <p:nvSpPr>
          <p:cNvPr id="8" name="Rectángulo 7">
            <a:extLst>
              <a:ext uri="{FF2B5EF4-FFF2-40B4-BE49-F238E27FC236}">
                <a16:creationId xmlns:a16="http://schemas.microsoft.com/office/drawing/2014/main" id="{B5CC3696-18BF-402E-AC99-A6F832C5469B}"/>
              </a:ext>
            </a:extLst>
          </p:cNvPr>
          <p:cNvSpPr/>
          <p:nvPr/>
        </p:nvSpPr>
        <p:spPr>
          <a:xfrm>
            <a:off x="5827399" y="1884309"/>
            <a:ext cx="6081733" cy="1692771"/>
          </a:xfrm>
          <a:prstGeom prst="rect">
            <a:avLst/>
          </a:prstGeom>
        </p:spPr>
        <p:txBody>
          <a:bodyPr wrap="square">
            <a:spAutoFit/>
          </a:bodyPr>
          <a:lstStyle/>
          <a:p>
            <a:r>
              <a:rPr lang="es-ES" sz="2400" dirty="0">
                <a:solidFill>
                  <a:srgbClr val="000000"/>
                </a:solidFill>
                <a:latin typeface="Verdana" panose="020B0604030504040204" pitchFamily="34" charset="0"/>
                <a:ea typeface="Verdana" panose="020B0604030504040204" pitchFamily="34" charset="0"/>
              </a:rPr>
              <a:t>Los Sistemas, además, tienden a </a:t>
            </a:r>
            <a:r>
              <a:rPr lang="es-ES" sz="2800" dirty="0">
                <a:solidFill>
                  <a:srgbClr val="C00000"/>
                </a:solidFill>
                <a:latin typeface="Verdana" panose="020B0604030504040204" pitchFamily="34" charset="0"/>
                <a:ea typeface="Verdana" panose="020B0604030504040204" pitchFamily="34" charset="0"/>
              </a:rPr>
              <a:t>adaptarse</a:t>
            </a:r>
            <a:r>
              <a:rPr lang="es-ES" sz="2400" dirty="0">
                <a:solidFill>
                  <a:srgbClr val="000000"/>
                </a:solidFill>
                <a:latin typeface="Verdana" panose="020B0604030504040204" pitchFamily="34" charset="0"/>
                <a:ea typeface="Verdana" panose="020B0604030504040204" pitchFamily="34" charset="0"/>
              </a:rPr>
              <a:t> a las nuevas condiciones y a</a:t>
            </a:r>
            <a:r>
              <a:rPr lang="es-ES" sz="2800" dirty="0">
                <a:solidFill>
                  <a:srgbClr val="C00000"/>
                </a:solidFill>
                <a:latin typeface="Verdana" panose="020B0604030504040204" pitchFamily="34" charset="0"/>
                <a:ea typeface="Verdana" panose="020B0604030504040204" pitchFamily="34" charset="0"/>
              </a:rPr>
              <a:t> mantener el equilibrio </a:t>
            </a:r>
            <a:r>
              <a:rPr lang="es-ES" sz="2400" dirty="0">
                <a:solidFill>
                  <a:srgbClr val="000000"/>
                </a:solidFill>
                <a:latin typeface="Verdana" panose="020B0604030504040204" pitchFamily="34" charset="0"/>
                <a:ea typeface="Verdana" panose="020B0604030504040204" pitchFamily="34" charset="0"/>
              </a:rPr>
              <a:t>a pesar de los cambios…</a:t>
            </a:r>
            <a:endParaRPr lang="es-ES" sz="2400" dirty="0">
              <a:solidFill>
                <a:srgbClr val="C00000"/>
              </a:solidFill>
              <a:latin typeface="Verdana" panose="020B0604030504040204" pitchFamily="34" charset="0"/>
              <a:ea typeface="Verdana" panose="020B0604030504040204" pitchFamily="34" charset="0"/>
            </a:endParaRPr>
          </a:p>
        </p:txBody>
      </p:sp>
      <p:pic>
        <p:nvPicPr>
          <p:cNvPr id="5124" name="Picture 4" descr="https://images-na.ssl-images-amazon.com/images/I/41XcXl-9GWL._SX334_BO1,204,203,200_.jpg">
            <a:extLst>
              <a:ext uri="{FF2B5EF4-FFF2-40B4-BE49-F238E27FC236}">
                <a16:creationId xmlns:a16="http://schemas.microsoft.com/office/drawing/2014/main" id="{589859B9-F970-431D-8FC9-5C397006B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51954">
            <a:off x="9952669" y="4031707"/>
            <a:ext cx="1678651" cy="2492997"/>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C372CD99-7970-416D-BDDB-BFD95CDEAB94}"/>
              </a:ext>
            </a:extLst>
          </p:cNvPr>
          <p:cNvSpPr/>
          <p:nvPr/>
        </p:nvSpPr>
        <p:spPr>
          <a:xfrm>
            <a:off x="2772266" y="6519446"/>
            <a:ext cx="6096000" cy="338554"/>
          </a:xfrm>
          <a:prstGeom prst="rect">
            <a:avLst/>
          </a:prstGeom>
        </p:spPr>
        <p:txBody>
          <a:bodyPr>
            <a:spAutoFit/>
          </a:bodyPr>
          <a:lstStyle/>
          <a:p>
            <a:r>
              <a:rPr lang="es-ES" sz="1600" dirty="0">
                <a:solidFill>
                  <a:srgbClr val="0000CC"/>
                </a:solidFill>
              </a:rPr>
              <a:t>https://es.wikipedia.org/wiki/S%C3%ADndrome_de_la_rana_hervida</a:t>
            </a:r>
          </a:p>
        </p:txBody>
      </p:sp>
      <p:pic>
        <p:nvPicPr>
          <p:cNvPr id="5126" name="Picture 6" descr="h-cosas que me han gustado en esta unidad - PORFOLIO">
            <a:extLst>
              <a:ext uri="{FF2B5EF4-FFF2-40B4-BE49-F238E27FC236}">
                <a16:creationId xmlns:a16="http://schemas.microsoft.com/office/drawing/2014/main" id="{F4FBE9AF-8C47-47A5-A7B2-031690C3AE44}"/>
              </a:ext>
            </a:extLst>
          </p:cNvPr>
          <p:cNvPicPr>
            <a:picLocks noChangeAspect="1" noChangeArrowheads="1" noCrop="1"/>
          </p:cNvPicPr>
          <p:nvPr/>
        </p:nvPicPr>
        <p:blipFill>
          <a:blip r:embed="rId4">
            <a:grayscl/>
            <a:extLst>
              <a:ext uri="{28A0092B-C50C-407E-A947-70E740481C1C}">
                <a14:useLocalDpi xmlns:a14="http://schemas.microsoft.com/office/drawing/2010/main" val="0"/>
              </a:ext>
            </a:extLst>
          </a:blip>
          <a:srcRect/>
          <a:stretch>
            <a:fillRect/>
          </a:stretch>
        </p:blipFill>
        <p:spPr bwMode="auto">
          <a:xfrm flipH="1">
            <a:off x="6554305" y="3796239"/>
            <a:ext cx="3162698" cy="2627178"/>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8EBF71A4-64CE-41A2-B92E-6B1CCB9B45FA}"/>
              </a:ext>
            </a:extLst>
          </p:cNvPr>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121985" y="3567913"/>
            <a:ext cx="5411455" cy="2893325"/>
          </a:xfrm>
          <a:prstGeom prst="rect">
            <a:avLst/>
          </a:prstGeom>
        </p:spPr>
      </p:pic>
      <p:sp>
        <p:nvSpPr>
          <p:cNvPr id="12" name="CuadroTexto 11">
            <a:extLst>
              <a:ext uri="{FF2B5EF4-FFF2-40B4-BE49-F238E27FC236}">
                <a16:creationId xmlns:a16="http://schemas.microsoft.com/office/drawing/2014/main" id="{2A555ABF-0B9C-42F5-96E5-79D9B7295F3C}"/>
              </a:ext>
            </a:extLst>
          </p:cNvPr>
          <p:cNvSpPr txBox="1"/>
          <p:nvPr/>
        </p:nvSpPr>
        <p:spPr>
          <a:xfrm>
            <a:off x="455406" y="1211713"/>
            <a:ext cx="1890261" cy="523220"/>
          </a:xfrm>
          <a:prstGeom prst="rect">
            <a:avLst/>
          </a:prstGeom>
          <a:noFill/>
        </p:spPr>
        <p:txBody>
          <a:bodyPr wrap="none" rtlCol="0">
            <a:spAutoFit/>
          </a:bodyPr>
          <a:lstStyle/>
          <a:p>
            <a:r>
              <a:rPr lang="es-ES" sz="2800" b="1" dirty="0">
                <a:solidFill>
                  <a:srgbClr val="CC0000"/>
                </a:solidFill>
                <a:latin typeface="Verdana" panose="020B0604030504040204" pitchFamily="34" charset="0"/>
                <a:ea typeface="Verdana" panose="020B0604030504040204" pitchFamily="34" charset="0"/>
              </a:rPr>
              <a:t>Entropía</a:t>
            </a:r>
          </a:p>
        </p:txBody>
      </p:sp>
      <p:sp>
        <p:nvSpPr>
          <p:cNvPr id="13" name="Rectángulo 12">
            <a:extLst>
              <a:ext uri="{FF2B5EF4-FFF2-40B4-BE49-F238E27FC236}">
                <a16:creationId xmlns:a16="http://schemas.microsoft.com/office/drawing/2014/main" id="{06E1BFA3-3351-46D8-9CE9-009231D77955}"/>
              </a:ext>
            </a:extLst>
          </p:cNvPr>
          <p:cNvSpPr/>
          <p:nvPr/>
        </p:nvSpPr>
        <p:spPr>
          <a:xfrm>
            <a:off x="455407" y="1896856"/>
            <a:ext cx="4956614" cy="1261884"/>
          </a:xfrm>
          <a:prstGeom prst="rect">
            <a:avLst/>
          </a:prstGeom>
        </p:spPr>
        <p:txBody>
          <a:bodyPr wrap="square">
            <a:spAutoFit/>
          </a:bodyPr>
          <a:lstStyle/>
          <a:p>
            <a:r>
              <a:rPr lang="es-ES" sz="2400" dirty="0">
                <a:solidFill>
                  <a:srgbClr val="000000"/>
                </a:solidFill>
                <a:latin typeface="Verdana" panose="020B0604030504040204" pitchFamily="34" charset="0"/>
                <a:ea typeface="Verdana" panose="020B0604030504040204" pitchFamily="34" charset="0"/>
              </a:rPr>
              <a:t>Todos los Sistemas durante </a:t>
            </a:r>
            <a:br>
              <a:rPr lang="es-ES" sz="2400" dirty="0">
                <a:solidFill>
                  <a:srgbClr val="000000"/>
                </a:solidFill>
                <a:latin typeface="Verdana" panose="020B0604030504040204" pitchFamily="34" charset="0"/>
                <a:ea typeface="Verdana" panose="020B0604030504040204" pitchFamily="34" charset="0"/>
              </a:rPr>
            </a:br>
            <a:r>
              <a:rPr lang="es-ES" sz="2400" dirty="0">
                <a:solidFill>
                  <a:srgbClr val="000000"/>
                </a:solidFill>
                <a:latin typeface="Verdana" panose="020B0604030504040204" pitchFamily="34" charset="0"/>
                <a:ea typeface="Verdana" panose="020B0604030504040204" pitchFamily="34" charset="0"/>
              </a:rPr>
              <a:t>su ciclo de vida, </a:t>
            </a:r>
            <a:br>
              <a:rPr lang="es-ES" sz="2400" dirty="0">
                <a:solidFill>
                  <a:srgbClr val="000000"/>
                </a:solidFill>
                <a:latin typeface="Verdana" panose="020B0604030504040204" pitchFamily="34" charset="0"/>
                <a:ea typeface="Verdana" panose="020B0604030504040204" pitchFamily="34" charset="0"/>
              </a:rPr>
            </a:br>
            <a:r>
              <a:rPr lang="es-ES" sz="2400" dirty="0">
                <a:solidFill>
                  <a:srgbClr val="000000"/>
                </a:solidFill>
                <a:latin typeface="Verdana" panose="020B0604030504040204" pitchFamily="34" charset="0"/>
                <a:ea typeface="Verdana" panose="020B0604030504040204" pitchFamily="34" charset="0"/>
              </a:rPr>
              <a:t>tienden al </a:t>
            </a:r>
            <a:r>
              <a:rPr lang="es-ES" sz="2800" dirty="0">
                <a:solidFill>
                  <a:srgbClr val="C00000"/>
                </a:solidFill>
                <a:latin typeface="Verdana" panose="020B0604030504040204" pitchFamily="34" charset="0"/>
                <a:ea typeface="Verdana" panose="020B0604030504040204" pitchFamily="34" charset="0"/>
              </a:rPr>
              <a:t>desorden.</a:t>
            </a:r>
            <a:endParaRPr lang="es-ES" sz="2400" dirty="0">
              <a:solidFill>
                <a:srgbClr val="C00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464943263"/>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726A12-9275-416E-915B-7C11FDA3E5E4}"/>
              </a:ext>
            </a:extLst>
          </p:cNvPr>
          <p:cNvSpPr>
            <a:spLocks noGrp="1"/>
          </p:cNvSpPr>
          <p:nvPr>
            <p:ph type="title"/>
          </p:nvPr>
        </p:nvSpPr>
        <p:spPr/>
        <p:txBody>
          <a:bodyPr/>
          <a:lstStyle/>
          <a:p>
            <a:r>
              <a:rPr lang="es-ES" dirty="0"/>
              <a:t>Entropía y homeostasis en la Empresa. Ejemplos…</a:t>
            </a:r>
          </a:p>
        </p:txBody>
      </p:sp>
      <p:sp>
        <p:nvSpPr>
          <p:cNvPr id="4" name="Rectángulo 3">
            <a:extLst>
              <a:ext uri="{FF2B5EF4-FFF2-40B4-BE49-F238E27FC236}">
                <a16:creationId xmlns:a16="http://schemas.microsoft.com/office/drawing/2014/main" id="{5FFE1821-EA03-47E2-B4CF-0F23142BDCCB}"/>
              </a:ext>
            </a:extLst>
          </p:cNvPr>
          <p:cNvSpPr/>
          <p:nvPr/>
        </p:nvSpPr>
        <p:spPr>
          <a:xfrm>
            <a:off x="2522513" y="1300835"/>
            <a:ext cx="7474228" cy="923330"/>
          </a:xfrm>
          <a:prstGeom prst="rect">
            <a:avLst/>
          </a:prstGeom>
        </p:spPr>
        <p:txBody>
          <a:bodyPr wrap="square">
            <a:spAutoFit/>
          </a:bodyPr>
          <a:lstStyle/>
          <a:p>
            <a:r>
              <a:rPr lang="es-ES" dirty="0">
                <a:solidFill>
                  <a:srgbClr val="333333"/>
                </a:solidFill>
                <a:latin typeface="Verdana" panose="020B0604030504040204" pitchFamily="34" charset="0"/>
                <a:ea typeface="Verdana" panose="020B0604030504040204" pitchFamily="34" charset="0"/>
              </a:rPr>
              <a:t>Líder en el mercado durante todo el siglo XX.  </a:t>
            </a:r>
            <a:br>
              <a:rPr lang="es-ES" dirty="0">
                <a:solidFill>
                  <a:srgbClr val="333333"/>
                </a:solidFill>
                <a:latin typeface="Verdana" panose="020B0604030504040204" pitchFamily="34" charset="0"/>
                <a:ea typeface="Verdana" panose="020B0604030504040204" pitchFamily="34" charset="0"/>
              </a:rPr>
            </a:br>
            <a:r>
              <a:rPr lang="es-ES" dirty="0">
                <a:solidFill>
                  <a:srgbClr val="333333"/>
                </a:solidFill>
                <a:latin typeface="Verdana" panose="020B0604030504040204" pitchFamily="34" charset="0"/>
                <a:ea typeface="Verdana" panose="020B0604030504040204" pitchFamily="34" charset="0"/>
              </a:rPr>
              <a:t>No previó los cambios en el negocio y a partir de 2006 </a:t>
            </a:r>
            <a:br>
              <a:rPr lang="es-ES" dirty="0">
                <a:solidFill>
                  <a:srgbClr val="333333"/>
                </a:solidFill>
                <a:latin typeface="Verdana" panose="020B0604030504040204" pitchFamily="34" charset="0"/>
                <a:ea typeface="Verdana" panose="020B0604030504040204" pitchFamily="34" charset="0"/>
              </a:rPr>
            </a:br>
            <a:r>
              <a:rPr lang="es-ES" dirty="0">
                <a:solidFill>
                  <a:srgbClr val="333333"/>
                </a:solidFill>
                <a:latin typeface="Verdana" panose="020B0604030504040204" pitchFamily="34" charset="0"/>
                <a:ea typeface="Verdana" panose="020B0604030504040204" pitchFamily="34" charset="0"/>
              </a:rPr>
              <a:t>sufrió una caída que finalmente llevó a la bancarrota en 2012.</a:t>
            </a:r>
          </a:p>
        </p:txBody>
      </p:sp>
      <p:sp>
        <p:nvSpPr>
          <p:cNvPr id="5" name="Rectángulo 4">
            <a:extLst>
              <a:ext uri="{FF2B5EF4-FFF2-40B4-BE49-F238E27FC236}">
                <a16:creationId xmlns:a16="http://schemas.microsoft.com/office/drawing/2014/main" id="{2F9CC25C-571B-4F2A-8D93-9CBECDE38DB4}"/>
              </a:ext>
            </a:extLst>
          </p:cNvPr>
          <p:cNvSpPr/>
          <p:nvPr/>
        </p:nvSpPr>
        <p:spPr>
          <a:xfrm>
            <a:off x="3463417" y="2889800"/>
            <a:ext cx="8294574" cy="1200329"/>
          </a:xfrm>
          <a:prstGeom prst="rect">
            <a:avLst/>
          </a:prstGeom>
        </p:spPr>
        <p:txBody>
          <a:bodyPr wrap="square">
            <a:spAutoFit/>
          </a:bodyPr>
          <a:lstStyle/>
          <a:p>
            <a:r>
              <a:rPr lang="es-ES" dirty="0">
                <a:solidFill>
                  <a:srgbClr val="333333"/>
                </a:solidFill>
                <a:latin typeface="Verdana" panose="020B0604030504040204" pitchFamily="34" charset="0"/>
                <a:ea typeface="Verdana" panose="020B0604030504040204" pitchFamily="34" charset="0"/>
              </a:rPr>
              <a:t>La marca más reconocida de alquiler de videos durante los años 90, recibió la propuesta de aliarse con un proveedor de películas en línea, la cual inició por 50 millones de dólares. </a:t>
            </a:r>
          </a:p>
          <a:p>
            <a:r>
              <a:rPr lang="es-ES" dirty="0">
                <a:solidFill>
                  <a:srgbClr val="333333"/>
                </a:solidFill>
                <a:latin typeface="Verdana" panose="020B0604030504040204" pitchFamily="34" charset="0"/>
                <a:ea typeface="Verdana" panose="020B0604030504040204" pitchFamily="34" charset="0"/>
              </a:rPr>
              <a:t>Tras su negativa, fue decayendo hasta declararse en quiebra en 2010.</a:t>
            </a:r>
          </a:p>
        </p:txBody>
      </p:sp>
      <p:sp>
        <p:nvSpPr>
          <p:cNvPr id="6" name="Rectángulo 5">
            <a:extLst>
              <a:ext uri="{FF2B5EF4-FFF2-40B4-BE49-F238E27FC236}">
                <a16:creationId xmlns:a16="http://schemas.microsoft.com/office/drawing/2014/main" id="{202AE88C-0C4C-4271-A5F0-FA63883A2E12}"/>
              </a:ext>
            </a:extLst>
          </p:cNvPr>
          <p:cNvSpPr/>
          <p:nvPr/>
        </p:nvSpPr>
        <p:spPr>
          <a:xfrm>
            <a:off x="3984632" y="4828561"/>
            <a:ext cx="7960545" cy="1754326"/>
          </a:xfrm>
          <a:prstGeom prst="rect">
            <a:avLst/>
          </a:prstGeom>
        </p:spPr>
        <p:txBody>
          <a:bodyPr wrap="square">
            <a:spAutoFit/>
          </a:bodyPr>
          <a:lstStyle/>
          <a:p>
            <a:r>
              <a:rPr lang="es-ES" dirty="0">
                <a:solidFill>
                  <a:srgbClr val="333333"/>
                </a:solidFill>
                <a:latin typeface="Verdana" panose="020B0604030504040204" pitchFamily="34" charset="0"/>
                <a:ea typeface="Verdana" panose="020B0604030504040204" pitchFamily="34" charset="0"/>
              </a:rPr>
              <a:t>Por 14 años, la empresa nórdica era la compañía de teléfonos móviles más exitosa del mundo, que sin embargo, en 2011, </a:t>
            </a:r>
            <a:br>
              <a:rPr lang="es-ES" dirty="0">
                <a:solidFill>
                  <a:srgbClr val="333333"/>
                </a:solidFill>
                <a:latin typeface="Verdana" panose="020B0604030504040204" pitchFamily="34" charset="0"/>
                <a:ea typeface="Verdana" panose="020B0604030504040204" pitchFamily="34" charset="0"/>
              </a:rPr>
            </a:br>
            <a:r>
              <a:rPr lang="es-ES" dirty="0">
                <a:solidFill>
                  <a:srgbClr val="333333"/>
                </a:solidFill>
                <a:latin typeface="Verdana" panose="020B0604030504040204" pitchFamily="34" charset="0"/>
                <a:ea typeface="Verdana" panose="020B0604030504040204" pitchFamily="34" charset="0"/>
              </a:rPr>
              <a:t>perdió más del 40% del mercado global. </a:t>
            </a:r>
          </a:p>
          <a:p>
            <a:r>
              <a:rPr lang="es-ES" dirty="0">
                <a:solidFill>
                  <a:srgbClr val="333333"/>
                </a:solidFill>
                <a:latin typeface="Verdana" panose="020B0604030504040204" pitchFamily="34" charset="0"/>
                <a:ea typeface="Verdana" panose="020B0604030504040204" pitchFamily="34" charset="0"/>
              </a:rPr>
              <a:t>Sin invertir en innovación, ni saber qué era lo que estaban demandando los consumidor en ese momento… no supo adaptarse a los nuevos tiempos.</a:t>
            </a:r>
          </a:p>
        </p:txBody>
      </p:sp>
      <p:pic>
        <p:nvPicPr>
          <p:cNvPr id="1032" name="Picture 8" descr="Kodak Logo Vector (.EPS) Free Download">
            <a:extLst>
              <a:ext uri="{FF2B5EF4-FFF2-40B4-BE49-F238E27FC236}">
                <a16:creationId xmlns:a16="http://schemas.microsoft.com/office/drawing/2014/main" id="{B0AE3748-36D7-4542-AD56-87434EF131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067" y="1249615"/>
            <a:ext cx="1008389" cy="119571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lockbuster Video Logo Black and White – Brands Logos">
            <a:extLst>
              <a:ext uri="{FF2B5EF4-FFF2-40B4-BE49-F238E27FC236}">
                <a16:creationId xmlns:a16="http://schemas.microsoft.com/office/drawing/2014/main" id="{37E8DBB6-B76C-4AC7-9842-7C5CC1C7B03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473" y="2626927"/>
            <a:ext cx="2020040" cy="20200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nokia-logo-black-and-white">
            <a:extLst>
              <a:ext uri="{FF2B5EF4-FFF2-40B4-BE49-F238E27FC236}">
                <a16:creationId xmlns:a16="http://schemas.microsoft.com/office/drawing/2014/main" id="{ED990269-58C2-46A1-B3A8-F7738DC686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767" y="5049729"/>
            <a:ext cx="2524769" cy="603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637518"/>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5BB9A2-1A78-485A-98C6-24F69AFCDB64}"/>
              </a:ext>
            </a:extLst>
          </p:cNvPr>
          <p:cNvSpPr>
            <a:spLocks noGrp="1"/>
          </p:cNvSpPr>
          <p:nvPr>
            <p:ph type="title"/>
          </p:nvPr>
        </p:nvSpPr>
        <p:spPr/>
        <p:txBody>
          <a:bodyPr/>
          <a:lstStyle/>
          <a:p>
            <a:r>
              <a:rPr lang="es-ES" dirty="0"/>
              <a:t>Cibernética y Teoría de </a:t>
            </a:r>
            <a:r>
              <a:rPr lang="es-ES" dirty="0" err="1"/>
              <a:t>Sistenas</a:t>
            </a:r>
            <a:endParaRPr lang="es-ES" dirty="0"/>
          </a:p>
        </p:txBody>
      </p:sp>
      <p:pic>
        <p:nvPicPr>
          <p:cNvPr id="6150" name="Picture 6" descr="SurpriseBoxKids: Supervisar una Plataforma de Comercio Electronico | Act. 7  | Equipo 4">
            <a:extLst>
              <a:ext uri="{FF2B5EF4-FFF2-40B4-BE49-F238E27FC236}">
                <a16:creationId xmlns:a16="http://schemas.microsoft.com/office/drawing/2014/main" id="{269676A2-CBE6-4A79-899E-F67EEB73025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751420" y="1007602"/>
            <a:ext cx="5550107" cy="4672674"/>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F626D78A-42F5-489F-AC08-C4887CED6552}"/>
              </a:ext>
            </a:extLst>
          </p:cNvPr>
          <p:cNvSpPr txBox="1"/>
          <p:nvPr/>
        </p:nvSpPr>
        <p:spPr>
          <a:xfrm>
            <a:off x="676941" y="1517074"/>
            <a:ext cx="2291012" cy="707886"/>
          </a:xfrm>
          <a:prstGeom prst="rect">
            <a:avLst/>
          </a:prstGeom>
          <a:noFill/>
        </p:spPr>
        <p:txBody>
          <a:bodyPr wrap="none" rtlCol="0">
            <a:spAutoFit/>
          </a:bodyPr>
          <a:lstStyle>
            <a:defPPr>
              <a:defRPr lang="es-ES"/>
            </a:defPPr>
            <a:lvl1pPr>
              <a:defRPr sz="2800" b="1">
                <a:solidFill>
                  <a:srgbClr val="C00000"/>
                </a:solidFill>
                <a:latin typeface="Verdana" panose="020B0604030504040204" pitchFamily="34" charset="0"/>
                <a:ea typeface="Verdana" panose="020B0604030504040204" pitchFamily="34" charset="0"/>
              </a:defRPr>
            </a:lvl1pPr>
          </a:lstStyle>
          <a:p>
            <a:r>
              <a:rPr lang="es-ES" sz="4000" dirty="0"/>
              <a:t>Control</a:t>
            </a:r>
          </a:p>
        </p:txBody>
      </p:sp>
      <p:sp>
        <p:nvSpPr>
          <p:cNvPr id="8" name="Rectángulo 7">
            <a:extLst>
              <a:ext uri="{FF2B5EF4-FFF2-40B4-BE49-F238E27FC236}">
                <a16:creationId xmlns:a16="http://schemas.microsoft.com/office/drawing/2014/main" id="{1811472A-42DF-4554-B9DC-F8261A1369C5}"/>
              </a:ext>
            </a:extLst>
          </p:cNvPr>
          <p:cNvSpPr/>
          <p:nvPr/>
        </p:nvSpPr>
        <p:spPr>
          <a:xfrm>
            <a:off x="676941" y="2637866"/>
            <a:ext cx="5319479" cy="1754326"/>
          </a:xfrm>
          <a:prstGeom prst="rect">
            <a:avLst/>
          </a:prstGeom>
        </p:spPr>
        <p:txBody>
          <a:bodyPr wrap="square">
            <a:spAutoFit/>
          </a:bodyPr>
          <a:lstStyle/>
          <a:p>
            <a:r>
              <a:rPr lang="es-ES" sz="3600" dirty="0">
                <a:solidFill>
                  <a:srgbClr val="000000"/>
                </a:solidFill>
                <a:latin typeface="Verdana" panose="020B0604030504040204" pitchFamily="34" charset="0"/>
                <a:ea typeface="Verdana" panose="020B0604030504040204" pitchFamily="34" charset="0"/>
              </a:rPr>
              <a:t>Regular la “entropía”</a:t>
            </a:r>
            <a:br>
              <a:rPr lang="es-ES" sz="3600" dirty="0">
                <a:solidFill>
                  <a:srgbClr val="000000"/>
                </a:solidFill>
                <a:latin typeface="Verdana" panose="020B0604030504040204" pitchFamily="34" charset="0"/>
                <a:ea typeface="Verdana" panose="020B0604030504040204" pitchFamily="34" charset="0"/>
              </a:rPr>
            </a:br>
            <a:r>
              <a:rPr lang="es-ES" sz="3600" dirty="0">
                <a:solidFill>
                  <a:srgbClr val="000000"/>
                </a:solidFill>
                <a:latin typeface="Verdana" panose="020B0604030504040204" pitchFamily="34" charset="0"/>
                <a:ea typeface="Verdana" panose="020B0604030504040204" pitchFamily="34" charset="0"/>
              </a:rPr>
              <a:t>o desorden </a:t>
            </a:r>
            <a:br>
              <a:rPr lang="es-ES" sz="3600" dirty="0">
                <a:solidFill>
                  <a:srgbClr val="000000"/>
                </a:solidFill>
                <a:latin typeface="Verdana" panose="020B0604030504040204" pitchFamily="34" charset="0"/>
                <a:ea typeface="Verdana" panose="020B0604030504040204" pitchFamily="34" charset="0"/>
              </a:rPr>
            </a:br>
            <a:r>
              <a:rPr lang="es-ES" sz="3600" dirty="0">
                <a:solidFill>
                  <a:srgbClr val="000000"/>
                </a:solidFill>
                <a:latin typeface="Verdana" panose="020B0604030504040204" pitchFamily="34" charset="0"/>
                <a:ea typeface="Verdana" panose="020B0604030504040204" pitchFamily="34" charset="0"/>
              </a:rPr>
              <a:t>en un sistema</a:t>
            </a:r>
          </a:p>
        </p:txBody>
      </p:sp>
      <p:sp>
        <p:nvSpPr>
          <p:cNvPr id="10" name="Rectángulo 9">
            <a:extLst>
              <a:ext uri="{FF2B5EF4-FFF2-40B4-BE49-F238E27FC236}">
                <a16:creationId xmlns:a16="http://schemas.microsoft.com/office/drawing/2014/main" id="{A59784BC-021F-4FAC-82CD-00B08EA98CF5}"/>
              </a:ext>
            </a:extLst>
          </p:cNvPr>
          <p:cNvSpPr/>
          <p:nvPr/>
        </p:nvSpPr>
        <p:spPr>
          <a:xfrm>
            <a:off x="4731488" y="5894165"/>
            <a:ext cx="7380927" cy="892552"/>
          </a:xfrm>
          <a:prstGeom prst="rect">
            <a:avLst/>
          </a:prstGeom>
        </p:spPr>
        <p:txBody>
          <a:bodyPr wrap="square">
            <a:spAutoFit/>
          </a:bodyPr>
          <a:lstStyle/>
          <a:p>
            <a:pPr algn="r"/>
            <a:r>
              <a:rPr lang="es-ES" sz="2400" i="1" dirty="0">
                <a:latin typeface="Book Antiqua" panose="02040602050305030304" pitchFamily="18" charset="0"/>
                <a:ea typeface="Verdana" panose="020B0604030504040204" pitchFamily="34" charset="0"/>
              </a:rPr>
              <a:t>La Cibernética es la ciencia de la </a:t>
            </a:r>
            <a:br>
              <a:rPr lang="es-ES" sz="2400" i="1" dirty="0">
                <a:latin typeface="Book Antiqua" panose="02040602050305030304" pitchFamily="18" charset="0"/>
                <a:ea typeface="Verdana" panose="020B0604030504040204" pitchFamily="34" charset="0"/>
              </a:rPr>
            </a:br>
            <a:r>
              <a:rPr lang="es-ES" sz="2400" i="1" dirty="0">
                <a:latin typeface="Book Antiqua" panose="02040602050305030304" pitchFamily="18" charset="0"/>
                <a:ea typeface="Verdana" panose="020B0604030504040204" pitchFamily="34" charset="0"/>
              </a:rPr>
              <a:t>comunicación y </a:t>
            </a:r>
            <a:r>
              <a:rPr lang="es-ES" sz="2400" i="1" dirty="0">
                <a:solidFill>
                  <a:srgbClr val="C00000"/>
                </a:solidFill>
                <a:latin typeface="Book Antiqua" panose="02040602050305030304" pitchFamily="18" charset="0"/>
                <a:ea typeface="Verdana" panose="020B0604030504040204" pitchFamily="34" charset="0"/>
              </a:rPr>
              <a:t> </a:t>
            </a:r>
            <a:r>
              <a:rPr lang="es-ES" sz="2800" i="1" dirty="0">
                <a:solidFill>
                  <a:srgbClr val="C00000"/>
                </a:solidFill>
                <a:latin typeface="Book Antiqua" panose="02040602050305030304" pitchFamily="18" charset="0"/>
                <a:ea typeface="Verdana" panose="020B0604030504040204" pitchFamily="34" charset="0"/>
              </a:rPr>
              <a:t>control</a:t>
            </a:r>
            <a:r>
              <a:rPr lang="es-ES" sz="2400" i="1" dirty="0">
                <a:solidFill>
                  <a:srgbClr val="C00000"/>
                </a:solidFill>
                <a:latin typeface="Book Antiqua" panose="02040602050305030304" pitchFamily="18" charset="0"/>
                <a:ea typeface="Verdana" panose="020B0604030504040204" pitchFamily="34" charset="0"/>
              </a:rPr>
              <a:t> </a:t>
            </a:r>
            <a:r>
              <a:rPr lang="es-ES" sz="2400" i="1" dirty="0">
                <a:latin typeface="Book Antiqua" panose="02040602050305030304" pitchFamily="18" charset="0"/>
                <a:ea typeface="Verdana" panose="020B0604030504040204" pitchFamily="34" charset="0"/>
              </a:rPr>
              <a:t>en los sistemas.</a:t>
            </a:r>
          </a:p>
        </p:txBody>
      </p:sp>
    </p:spTree>
    <p:extLst>
      <p:ext uri="{BB962C8B-B14F-4D97-AF65-F5344CB8AC3E}">
        <p14:creationId xmlns:p14="http://schemas.microsoft.com/office/powerpoint/2010/main" val="221896842"/>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lipse 8">
            <a:extLst>
              <a:ext uri="{FF2B5EF4-FFF2-40B4-BE49-F238E27FC236}">
                <a16:creationId xmlns:a16="http://schemas.microsoft.com/office/drawing/2014/main" id="{D3164F39-153D-4CC0-8BAF-DBC6B930DF06}"/>
              </a:ext>
            </a:extLst>
          </p:cNvPr>
          <p:cNvSpPr/>
          <p:nvPr/>
        </p:nvSpPr>
        <p:spPr>
          <a:xfrm>
            <a:off x="7724815" y="1678567"/>
            <a:ext cx="3500866" cy="3500866"/>
          </a:xfrm>
          <a:prstGeom prst="ellipse">
            <a:avLst/>
          </a:prstGeom>
          <a:solidFill>
            <a:schemeClr val="bg1"/>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2A928E24-DA54-43AA-B7C3-3DCE52B9138E}"/>
              </a:ext>
            </a:extLst>
          </p:cNvPr>
          <p:cNvSpPr/>
          <p:nvPr/>
        </p:nvSpPr>
        <p:spPr>
          <a:xfrm>
            <a:off x="6946084" y="2445011"/>
            <a:ext cx="4941115" cy="20602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50" name="Picture 2" descr="Qué es el ruido blanco y cómo puede ayudarte a dormir">
            <a:extLst>
              <a:ext uri="{FF2B5EF4-FFF2-40B4-BE49-F238E27FC236}">
                <a16:creationId xmlns:a16="http://schemas.microsoft.com/office/drawing/2014/main" id="{9D7599CA-034E-4B78-824D-58DFCF4C8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1578" y="2850558"/>
            <a:ext cx="2721746" cy="138184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E072975D-0543-4065-8F1D-9AB926B30A72}"/>
              </a:ext>
            </a:extLst>
          </p:cNvPr>
          <p:cNvPicPr>
            <a:picLocks noChangeAspect="1"/>
          </p:cNvPicPr>
          <p:nvPr/>
        </p:nvPicPr>
        <p:blipFill>
          <a:blip r:embed="rId4">
            <a:clrChange>
              <a:clrFrom>
                <a:srgbClr val="FFFFFF"/>
              </a:clrFrom>
              <a:clrTo>
                <a:srgbClr val="FFFFFF">
                  <a:alpha val="0"/>
                </a:srgbClr>
              </a:clrTo>
            </a:clrChange>
            <a:grayscl/>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0499432" y="2224856"/>
            <a:ext cx="1057008" cy="2135156"/>
          </a:xfrm>
          <a:prstGeom prst="rect">
            <a:avLst/>
          </a:prstGeom>
        </p:spPr>
      </p:pic>
      <p:sp>
        <p:nvSpPr>
          <p:cNvPr id="2" name="Título 1">
            <a:extLst>
              <a:ext uri="{FF2B5EF4-FFF2-40B4-BE49-F238E27FC236}">
                <a16:creationId xmlns:a16="http://schemas.microsoft.com/office/drawing/2014/main" id="{245BB9A2-1A78-485A-98C6-24F69AFCDB64}"/>
              </a:ext>
            </a:extLst>
          </p:cNvPr>
          <p:cNvSpPr>
            <a:spLocks noGrp="1"/>
          </p:cNvSpPr>
          <p:nvPr>
            <p:ph type="title"/>
          </p:nvPr>
        </p:nvSpPr>
        <p:spPr/>
        <p:txBody>
          <a:bodyPr/>
          <a:lstStyle/>
          <a:p>
            <a:r>
              <a:rPr lang="es-ES" dirty="0"/>
              <a:t>Cibernética y Teoría de </a:t>
            </a:r>
            <a:r>
              <a:rPr lang="es-ES" dirty="0" err="1"/>
              <a:t>Sistenas</a:t>
            </a:r>
            <a:endParaRPr lang="es-ES" dirty="0"/>
          </a:p>
        </p:txBody>
      </p:sp>
      <p:sp>
        <p:nvSpPr>
          <p:cNvPr id="4" name="Rectángulo 3">
            <a:extLst>
              <a:ext uri="{FF2B5EF4-FFF2-40B4-BE49-F238E27FC236}">
                <a16:creationId xmlns:a16="http://schemas.microsoft.com/office/drawing/2014/main" id="{6A864D87-5C58-41D2-BEB8-88F8579ACDA6}"/>
              </a:ext>
            </a:extLst>
          </p:cNvPr>
          <p:cNvSpPr/>
          <p:nvPr/>
        </p:nvSpPr>
        <p:spPr>
          <a:xfrm>
            <a:off x="4731488" y="5894165"/>
            <a:ext cx="7380927" cy="892552"/>
          </a:xfrm>
          <a:prstGeom prst="rect">
            <a:avLst/>
          </a:prstGeom>
        </p:spPr>
        <p:txBody>
          <a:bodyPr wrap="square">
            <a:spAutoFit/>
          </a:bodyPr>
          <a:lstStyle/>
          <a:p>
            <a:pPr algn="r"/>
            <a:r>
              <a:rPr lang="es-ES" sz="2400" i="1" dirty="0">
                <a:latin typeface="Book Antiqua" panose="02040602050305030304" pitchFamily="18" charset="0"/>
                <a:ea typeface="Verdana" panose="020B0604030504040204" pitchFamily="34" charset="0"/>
              </a:rPr>
              <a:t>La Cibernética es la ciencia de la </a:t>
            </a:r>
            <a:br>
              <a:rPr lang="es-ES" sz="2400" i="1" dirty="0">
                <a:latin typeface="Book Antiqua" panose="02040602050305030304" pitchFamily="18" charset="0"/>
                <a:ea typeface="Verdana" panose="020B0604030504040204" pitchFamily="34" charset="0"/>
              </a:rPr>
            </a:br>
            <a:r>
              <a:rPr lang="es-ES" sz="2800" i="1" dirty="0">
                <a:solidFill>
                  <a:srgbClr val="C00000"/>
                </a:solidFill>
                <a:latin typeface="Book Antiqua" panose="02040602050305030304" pitchFamily="18" charset="0"/>
                <a:ea typeface="Verdana" panose="020B0604030504040204" pitchFamily="34" charset="0"/>
              </a:rPr>
              <a:t>comunicación</a:t>
            </a:r>
            <a:r>
              <a:rPr lang="es-ES" sz="2400" i="1" dirty="0">
                <a:latin typeface="Book Antiqua" panose="02040602050305030304" pitchFamily="18" charset="0"/>
                <a:ea typeface="Verdana" panose="020B0604030504040204" pitchFamily="34" charset="0"/>
              </a:rPr>
              <a:t> y </a:t>
            </a:r>
            <a:r>
              <a:rPr lang="es-ES" sz="2400" i="1" dirty="0">
                <a:solidFill>
                  <a:srgbClr val="C00000"/>
                </a:solidFill>
                <a:latin typeface="Book Antiqua" panose="02040602050305030304" pitchFamily="18" charset="0"/>
                <a:ea typeface="Verdana" panose="020B0604030504040204" pitchFamily="34" charset="0"/>
              </a:rPr>
              <a:t> </a:t>
            </a:r>
            <a:r>
              <a:rPr lang="es-ES" sz="2400" i="1" dirty="0">
                <a:latin typeface="Book Antiqua" panose="02040602050305030304" pitchFamily="18" charset="0"/>
                <a:ea typeface="Verdana" panose="020B0604030504040204" pitchFamily="34" charset="0"/>
              </a:rPr>
              <a:t>control</a:t>
            </a:r>
            <a:r>
              <a:rPr lang="es-ES" sz="2400" i="1" dirty="0">
                <a:solidFill>
                  <a:srgbClr val="C00000"/>
                </a:solidFill>
                <a:latin typeface="Book Antiqua" panose="02040602050305030304" pitchFamily="18" charset="0"/>
                <a:ea typeface="Verdana" panose="020B0604030504040204" pitchFamily="34" charset="0"/>
              </a:rPr>
              <a:t> </a:t>
            </a:r>
            <a:r>
              <a:rPr lang="es-ES" sz="2400" i="1" dirty="0">
                <a:latin typeface="Book Antiqua" panose="02040602050305030304" pitchFamily="18" charset="0"/>
                <a:ea typeface="Verdana" panose="020B0604030504040204" pitchFamily="34" charset="0"/>
              </a:rPr>
              <a:t>en los sistemas.</a:t>
            </a:r>
          </a:p>
        </p:txBody>
      </p:sp>
      <p:sp>
        <p:nvSpPr>
          <p:cNvPr id="6" name="Rectángulo 5">
            <a:extLst>
              <a:ext uri="{FF2B5EF4-FFF2-40B4-BE49-F238E27FC236}">
                <a16:creationId xmlns:a16="http://schemas.microsoft.com/office/drawing/2014/main" id="{8F970567-3795-4DAA-AFB2-4BCCA281F8EE}"/>
              </a:ext>
            </a:extLst>
          </p:cNvPr>
          <p:cNvSpPr/>
          <p:nvPr/>
        </p:nvSpPr>
        <p:spPr>
          <a:xfrm>
            <a:off x="570614" y="1445385"/>
            <a:ext cx="4371710" cy="707886"/>
          </a:xfrm>
          <a:prstGeom prst="rect">
            <a:avLst/>
          </a:prstGeom>
          <a:noFill/>
        </p:spPr>
        <p:txBody>
          <a:bodyPr wrap="none" rtlCol="0">
            <a:spAutoFit/>
          </a:bodyPr>
          <a:lstStyle/>
          <a:p>
            <a:r>
              <a:rPr lang="es-ES" sz="4000" b="1" dirty="0">
                <a:solidFill>
                  <a:srgbClr val="C00000"/>
                </a:solidFill>
                <a:latin typeface="Verdana" panose="020B0604030504040204" pitchFamily="34" charset="0"/>
                <a:ea typeface="Verdana" panose="020B0604030504040204" pitchFamily="34" charset="0"/>
              </a:rPr>
              <a:t>Comunicación </a:t>
            </a:r>
          </a:p>
        </p:txBody>
      </p:sp>
      <p:sp>
        <p:nvSpPr>
          <p:cNvPr id="5" name="Rectángulo 4">
            <a:extLst>
              <a:ext uri="{FF2B5EF4-FFF2-40B4-BE49-F238E27FC236}">
                <a16:creationId xmlns:a16="http://schemas.microsoft.com/office/drawing/2014/main" id="{AF240801-DEE2-4F8A-9E24-D2F01C760335}"/>
              </a:ext>
            </a:extLst>
          </p:cNvPr>
          <p:cNvSpPr/>
          <p:nvPr/>
        </p:nvSpPr>
        <p:spPr>
          <a:xfrm>
            <a:off x="570614" y="2684889"/>
            <a:ext cx="5525386" cy="3570208"/>
          </a:xfrm>
          <a:prstGeom prst="rect">
            <a:avLst/>
          </a:prstGeom>
        </p:spPr>
        <p:txBody>
          <a:bodyPr wrap="square">
            <a:spAutoFit/>
          </a:bodyPr>
          <a:lstStyle/>
          <a:p>
            <a:pPr>
              <a:spcAft>
                <a:spcPts val="1200"/>
              </a:spcAft>
            </a:pPr>
            <a:r>
              <a:rPr lang="es-ES" sz="2000" i="1" dirty="0">
                <a:solidFill>
                  <a:srgbClr val="3B3835"/>
                </a:solidFill>
                <a:latin typeface="Verdana" panose="020B0604030504040204" pitchFamily="34" charset="0"/>
                <a:ea typeface="Verdana" panose="020B0604030504040204" pitchFamily="34" charset="0"/>
              </a:rPr>
              <a:t>Según el enfoque cibernético, </a:t>
            </a:r>
            <a:br>
              <a:rPr lang="es-ES" sz="2800" dirty="0">
                <a:solidFill>
                  <a:srgbClr val="3B3835"/>
                </a:solidFill>
                <a:latin typeface="Verdana" panose="020B0604030504040204" pitchFamily="34" charset="0"/>
                <a:ea typeface="Verdana" panose="020B0604030504040204" pitchFamily="34" charset="0"/>
              </a:rPr>
            </a:br>
            <a:r>
              <a:rPr lang="es-ES" sz="2400" dirty="0">
                <a:solidFill>
                  <a:srgbClr val="3B3835"/>
                </a:solidFill>
                <a:latin typeface="Verdana" panose="020B0604030504040204" pitchFamily="34" charset="0"/>
                <a:ea typeface="Verdana" panose="020B0604030504040204" pitchFamily="34" charset="0"/>
              </a:rPr>
              <a:t>Representa el </a:t>
            </a:r>
            <a:r>
              <a:rPr lang="es-ES" sz="2800" dirty="0">
                <a:solidFill>
                  <a:srgbClr val="C00000"/>
                </a:solidFill>
                <a:latin typeface="Verdana" panose="020B0604030504040204" pitchFamily="34" charset="0"/>
                <a:ea typeface="Verdana" panose="020B0604030504040204" pitchFamily="34" charset="0"/>
              </a:rPr>
              <a:t>modo de ser</a:t>
            </a:r>
            <a:br>
              <a:rPr lang="es-ES" sz="2400" dirty="0">
                <a:solidFill>
                  <a:srgbClr val="3B3835"/>
                </a:solidFill>
                <a:latin typeface="Verdana" panose="020B0604030504040204" pitchFamily="34" charset="0"/>
                <a:ea typeface="Verdana" panose="020B0604030504040204" pitchFamily="34" charset="0"/>
              </a:rPr>
            </a:br>
            <a:r>
              <a:rPr lang="es-ES" sz="2400" dirty="0">
                <a:solidFill>
                  <a:srgbClr val="3B3835"/>
                </a:solidFill>
                <a:latin typeface="Verdana" panose="020B0604030504040204" pitchFamily="34" charset="0"/>
                <a:ea typeface="Verdana" panose="020B0604030504040204" pitchFamily="34" charset="0"/>
              </a:rPr>
              <a:t>de todos los fenómenos.</a:t>
            </a:r>
          </a:p>
          <a:p>
            <a:r>
              <a:rPr lang="es-ES" sz="2400" dirty="0">
                <a:solidFill>
                  <a:srgbClr val="3B3835"/>
                </a:solidFill>
                <a:latin typeface="Verdana" panose="020B0604030504040204" pitchFamily="34" charset="0"/>
                <a:ea typeface="Verdana" panose="020B0604030504040204" pitchFamily="34" charset="0"/>
              </a:rPr>
              <a:t>Es un esquema circular, que para ser exitoso, requiere que el receptor le de una retroalimentación al mensaje del emisor o al menos, que exista continuidad.</a:t>
            </a:r>
            <a:endParaRPr lang="es-ES" sz="2400" dirty="0">
              <a:latin typeface="Verdana" panose="020B0604030504040204" pitchFamily="34" charset="0"/>
              <a:ea typeface="Verdana" panose="020B0604030504040204" pitchFamily="34" charset="0"/>
            </a:endParaRPr>
          </a:p>
        </p:txBody>
      </p:sp>
      <p:sp>
        <p:nvSpPr>
          <p:cNvPr id="19" name="CuadroTexto 18">
            <a:extLst>
              <a:ext uri="{FF2B5EF4-FFF2-40B4-BE49-F238E27FC236}">
                <a16:creationId xmlns:a16="http://schemas.microsoft.com/office/drawing/2014/main" id="{2937259F-81DC-45B1-96C9-9907B84A4C86}"/>
              </a:ext>
            </a:extLst>
          </p:cNvPr>
          <p:cNvSpPr txBox="1"/>
          <p:nvPr/>
        </p:nvSpPr>
        <p:spPr>
          <a:xfrm>
            <a:off x="10472580" y="4297870"/>
            <a:ext cx="1023806" cy="369332"/>
          </a:xfrm>
          <a:prstGeom prst="rect">
            <a:avLst/>
          </a:prstGeom>
          <a:solidFill>
            <a:schemeClr val="bg1"/>
          </a:solidFill>
        </p:spPr>
        <p:txBody>
          <a:bodyPr wrap="none" rtlCol="0">
            <a:spAutoFit/>
          </a:bodyPr>
          <a:lstStyle/>
          <a:p>
            <a:r>
              <a:rPr lang="es-ES" dirty="0"/>
              <a:t>Reacción</a:t>
            </a:r>
          </a:p>
        </p:txBody>
      </p:sp>
      <p:sp>
        <p:nvSpPr>
          <p:cNvPr id="20" name="CuadroTexto 19">
            <a:extLst>
              <a:ext uri="{FF2B5EF4-FFF2-40B4-BE49-F238E27FC236}">
                <a16:creationId xmlns:a16="http://schemas.microsoft.com/office/drawing/2014/main" id="{B1F89B35-E107-4A36-8DEC-F41706BA9558}"/>
              </a:ext>
            </a:extLst>
          </p:cNvPr>
          <p:cNvSpPr txBox="1"/>
          <p:nvPr/>
        </p:nvSpPr>
        <p:spPr>
          <a:xfrm>
            <a:off x="8979655" y="4648637"/>
            <a:ext cx="1085362" cy="369332"/>
          </a:xfrm>
          <a:prstGeom prst="rect">
            <a:avLst/>
          </a:prstGeom>
          <a:noFill/>
        </p:spPr>
        <p:txBody>
          <a:bodyPr wrap="none" rtlCol="0">
            <a:spAutoFit/>
          </a:bodyPr>
          <a:lstStyle/>
          <a:p>
            <a:r>
              <a:rPr lang="es-ES" b="1" i="1" dirty="0">
                <a:solidFill>
                  <a:srgbClr val="C00000"/>
                </a:solidFill>
              </a:rPr>
              <a:t>Feedback</a:t>
            </a:r>
          </a:p>
        </p:txBody>
      </p:sp>
      <p:pic>
        <p:nvPicPr>
          <p:cNvPr id="8" name="Imagen 7">
            <a:extLst>
              <a:ext uri="{FF2B5EF4-FFF2-40B4-BE49-F238E27FC236}">
                <a16:creationId xmlns:a16="http://schemas.microsoft.com/office/drawing/2014/main" id="{5A6CECF7-9E7C-496C-BDD9-203FC0298378}"/>
              </a:ext>
            </a:extLst>
          </p:cNvPr>
          <p:cNvPicPr>
            <a:picLocks noChangeAspect="1"/>
          </p:cNvPicPr>
          <p:nvPr/>
        </p:nvPicPr>
        <p:blipFill>
          <a:blip r:embed="rId6">
            <a:grayscl/>
            <a:extLst>
              <a:ext uri="{BEBA8EAE-BF5A-486C-A8C5-ECC9F3942E4B}">
                <a14:imgProps xmlns:a14="http://schemas.microsoft.com/office/drawing/2010/main">
                  <a14:imgLayer r:embed="rId7">
                    <a14:imgEffect>
                      <a14:backgroundRemoval t="10000" b="95000" l="9938" r="89441">
                        <a14:foregroundMark x1="77640" y1="59000" x2="77640" y2="59000"/>
                        <a14:foregroundMark x1="73292" y1="51000" x2="73292" y2="51000"/>
                        <a14:foregroundMark x1="70807" y1="58500" x2="70807" y2="58500"/>
                        <a14:foregroundMark x1="72050" y1="95000" x2="72050" y2="95000"/>
                        <a14:foregroundMark x1="45963" y1="95000" x2="45963" y2="95000"/>
                        <a14:foregroundMark x1="54037" y1="84000" x2="54037" y2="84000"/>
                        <a14:foregroundMark x1="54658" y1="84500" x2="54658" y2="84500"/>
                        <a14:foregroundMark x1="54658" y1="86000" x2="54658" y2="86000"/>
                        <a14:foregroundMark x1="54658" y1="88500" x2="54658" y2="88500"/>
                        <a14:foregroundMark x1="54658" y1="92500" x2="54658" y2="92500"/>
                        <a14:foregroundMark x1="73292" y1="78500" x2="73292" y2="78500"/>
                        <a14:foregroundMark x1="60870" y1="83500" x2="60870" y2="83500"/>
                        <a14:foregroundMark x1="61491" y1="91500" x2="61491" y2="91500"/>
                        <a14:foregroundMark x1="62733" y1="90000" x2="62733" y2="90000"/>
                        <a14:foregroundMark x1="62733" y1="93500" x2="62733" y2="93500"/>
                        <a14:foregroundMark x1="63354" y1="89000" x2="63354" y2="89000"/>
                        <a14:foregroundMark x1="62733" y1="86000" x2="62733" y2="86000"/>
                        <a14:foregroundMark x1="62733" y1="83000" x2="62733" y2="83000"/>
                        <a14:foregroundMark x1="62733" y1="80500" x2="62733" y2="80500"/>
                      </a14:backgroundRemoval>
                    </a14:imgEffect>
                    <a14:imgEffect>
                      <a14:saturation sat="300000"/>
                    </a14:imgEffect>
                  </a14:imgLayer>
                </a14:imgProps>
              </a:ext>
            </a:extLst>
          </a:blip>
          <a:stretch>
            <a:fillRect/>
          </a:stretch>
        </p:blipFill>
        <p:spPr>
          <a:xfrm>
            <a:off x="7092030" y="2403059"/>
            <a:ext cx="1640443" cy="2037818"/>
          </a:xfrm>
          <a:prstGeom prst="rect">
            <a:avLst/>
          </a:prstGeom>
        </p:spPr>
      </p:pic>
      <p:sp>
        <p:nvSpPr>
          <p:cNvPr id="15" name="Triángulo isósceles 14">
            <a:extLst>
              <a:ext uri="{FF2B5EF4-FFF2-40B4-BE49-F238E27FC236}">
                <a16:creationId xmlns:a16="http://schemas.microsoft.com/office/drawing/2014/main" id="{4693BC15-47E3-4975-8182-4D51639BC226}"/>
              </a:ext>
            </a:extLst>
          </p:cNvPr>
          <p:cNvSpPr/>
          <p:nvPr/>
        </p:nvSpPr>
        <p:spPr>
          <a:xfrm rot="8518765">
            <a:off x="10815287" y="2387928"/>
            <a:ext cx="332816" cy="208604"/>
          </a:xfrm>
          <a:prstGeom prst="triangle">
            <a:avLst/>
          </a:prstGeom>
          <a:solidFill>
            <a:srgbClr val="CC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860A5283-56DE-44F5-B395-53B05E0153A9}"/>
              </a:ext>
            </a:extLst>
          </p:cNvPr>
          <p:cNvSpPr txBox="1"/>
          <p:nvPr/>
        </p:nvSpPr>
        <p:spPr>
          <a:xfrm>
            <a:off x="7507332" y="2445012"/>
            <a:ext cx="809837" cy="369332"/>
          </a:xfrm>
          <a:prstGeom prst="rect">
            <a:avLst/>
          </a:prstGeom>
          <a:solidFill>
            <a:schemeClr val="bg1"/>
          </a:solidFill>
        </p:spPr>
        <p:txBody>
          <a:bodyPr wrap="none" rtlCol="0">
            <a:spAutoFit/>
          </a:bodyPr>
          <a:lstStyle/>
          <a:p>
            <a:r>
              <a:rPr lang="es-ES" dirty="0"/>
              <a:t>Acción</a:t>
            </a:r>
          </a:p>
        </p:txBody>
      </p:sp>
      <p:sp>
        <p:nvSpPr>
          <p:cNvPr id="21" name="Triángulo isósceles 20">
            <a:extLst>
              <a:ext uri="{FF2B5EF4-FFF2-40B4-BE49-F238E27FC236}">
                <a16:creationId xmlns:a16="http://schemas.microsoft.com/office/drawing/2014/main" id="{32143D5C-11D4-4A84-9090-E8F9A2C61A55}"/>
              </a:ext>
            </a:extLst>
          </p:cNvPr>
          <p:cNvSpPr/>
          <p:nvPr/>
        </p:nvSpPr>
        <p:spPr>
          <a:xfrm rot="9073650" flipV="1">
            <a:off x="7984395" y="4391377"/>
            <a:ext cx="332816" cy="208604"/>
          </a:xfrm>
          <a:prstGeom prst="triangle">
            <a:avLst/>
          </a:prstGeom>
          <a:solidFill>
            <a:srgbClr val="CC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512528038"/>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087A39-D3BD-489B-AE1E-524168578FAE}"/>
              </a:ext>
            </a:extLst>
          </p:cNvPr>
          <p:cNvSpPr>
            <a:spLocks noGrp="1"/>
          </p:cNvSpPr>
          <p:nvPr>
            <p:ph type="title"/>
          </p:nvPr>
        </p:nvSpPr>
        <p:spPr/>
        <p:txBody>
          <a:bodyPr/>
          <a:lstStyle/>
          <a:p>
            <a:r>
              <a:rPr lang="es-ES" dirty="0"/>
              <a:t>Controles de un Sistema</a:t>
            </a:r>
          </a:p>
        </p:txBody>
      </p:sp>
      <p:sp>
        <p:nvSpPr>
          <p:cNvPr id="3" name="Rectángulo 2">
            <a:extLst>
              <a:ext uri="{FF2B5EF4-FFF2-40B4-BE49-F238E27FC236}">
                <a16:creationId xmlns:a16="http://schemas.microsoft.com/office/drawing/2014/main" id="{E20CBEB8-F131-4EC4-8282-28A26C6F629E}"/>
              </a:ext>
            </a:extLst>
          </p:cNvPr>
          <p:cNvSpPr/>
          <p:nvPr/>
        </p:nvSpPr>
        <p:spPr>
          <a:xfrm>
            <a:off x="1026137" y="991922"/>
            <a:ext cx="8114320" cy="1107996"/>
          </a:xfrm>
          <a:prstGeom prst="rect">
            <a:avLst/>
          </a:prstGeom>
        </p:spPr>
        <p:txBody>
          <a:bodyPr wrap="square">
            <a:spAutoFit/>
          </a:bodyPr>
          <a:lstStyle/>
          <a:p>
            <a:r>
              <a:rPr lang="es-ES" sz="2200" dirty="0">
                <a:latin typeface="Verdana" panose="020B0604030504040204" pitchFamily="34" charset="0"/>
                <a:ea typeface="Verdana" panose="020B0604030504040204" pitchFamily="34" charset="0"/>
              </a:rPr>
              <a:t>La </a:t>
            </a:r>
            <a:r>
              <a:rPr lang="es-ES" sz="2200" b="1" dirty="0">
                <a:solidFill>
                  <a:srgbClr val="CC0000"/>
                </a:solidFill>
                <a:latin typeface="Verdana" panose="020B0604030504040204" pitchFamily="34" charset="0"/>
                <a:ea typeface="Verdana" panose="020B0604030504040204" pitchFamily="34" charset="0"/>
              </a:rPr>
              <a:t>retroalimentación</a:t>
            </a:r>
            <a:r>
              <a:rPr lang="es-ES" sz="2200" dirty="0">
                <a:latin typeface="Verdana" panose="020B0604030504040204" pitchFamily="34" charset="0"/>
                <a:ea typeface="Verdana" panose="020B0604030504040204" pitchFamily="34" charset="0"/>
              </a:rPr>
              <a:t> (</a:t>
            </a:r>
            <a:r>
              <a:rPr lang="es-ES" sz="2200" i="1" dirty="0">
                <a:latin typeface="Book Antiqua" panose="02040602050305030304" pitchFamily="18" charset="0"/>
                <a:ea typeface="Verdana" panose="020B0604030504040204" pitchFamily="34" charset="0"/>
              </a:rPr>
              <a:t>feedback</a:t>
            </a:r>
            <a:r>
              <a:rPr lang="es-ES" sz="2200" dirty="0">
                <a:latin typeface="Verdana" panose="020B0604030504040204" pitchFamily="34" charset="0"/>
                <a:ea typeface="Verdana" panose="020B0604030504040204" pitchFamily="34" charset="0"/>
              </a:rPr>
              <a:t>) es el regreso de una parte de la salida de un sistema a su propia entrada </a:t>
            </a:r>
            <a:br>
              <a:rPr lang="es-ES" sz="2200" dirty="0">
                <a:latin typeface="Verdana" panose="020B0604030504040204" pitchFamily="34" charset="0"/>
                <a:ea typeface="Verdana" panose="020B0604030504040204" pitchFamily="34" charset="0"/>
              </a:rPr>
            </a:br>
            <a:r>
              <a:rPr lang="es-ES" sz="2200" dirty="0">
                <a:latin typeface="Verdana" panose="020B0604030504040204" pitchFamily="34" charset="0"/>
                <a:ea typeface="Verdana" panose="020B0604030504040204" pitchFamily="34" charset="0"/>
              </a:rPr>
              <a:t>a través de las interacciones que hay en el mismo.</a:t>
            </a:r>
          </a:p>
        </p:txBody>
      </p:sp>
      <p:sp>
        <p:nvSpPr>
          <p:cNvPr id="4" name="Elipse 3">
            <a:extLst>
              <a:ext uri="{FF2B5EF4-FFF2-40B4-BE49-F238E27FC236}">
                <a16:creationId xmlns:a16="http://schemas.microsoft.com/office/drawing/2014/main" id="{5204FB02-7B00-48A9-8DE2-75BE623797CB}"/>
              </a:ext>
            </a:extLst>
          </p:cNvPr>
          <p:cNvSpPr/>
          <p:nvPr/>
        </p:nvSpPr>
        <p:spPr>
          <a:xfrm>
            <a:off x="1026137" y="3283770"/>
            <a:ext cx="468000" cy="468000"/>
          </a:xfrm>
          <a:prstGeom prst="ellipse">
            <a:avLst/>
          </a:prstGeom>
          <a:solidFill>
            <a:schemeClr val="bg1">
              <a:lumMod val="85000"/>
            </a:schemeClr>
          </a:solidFill>
          <a:effectLst>
            <a:outerShdw blurRad="40000" dist="23000" dir="5400000" rotWithShape="0">
              <a:srgbClr val="000000">
                <a:alpha val="35000"/>
              </a:srgbClr>
            </a:outerShdw>
            <a:reflection blurRad="6350" stA="50000" endA="300" endPos="55500" dist="50800" dir="5400000" sy="-100000" algn="bl" rotWithShape="0"/>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3600" dirty="0">
                <a:effectLst>
                  <a:outerShdw blurRad="50800" dist="38100" dir="2700000" algn="tl" rotWithShape="0">
                    <a:prstClr val="black">
                      <a:alpha val="40000"/>
                    </a:prstClr>
                  </a:outerShdw>
                </a:effectLst>
                <a:latin typeface="Arial Black" panose="020B0A04020102020204" pitchFamily="34" charset="0"/>
              </a:rPr>
              <a:t>+</a:t>
            </a:r>
          </a:p>
        </p:txBody>
      </p:sp>
      <p:sp>
        <p:nvSpPr>
          <p:cNvPr id="5" name="Elipse 4">
            <a:extLst>
              <a:ext uri="{FF2B5EF4-FFF2-40B4-BE49-F238E27FC236}">
                <a16:creationId xmlns:a16="http://schemas.microsoft.com/office/drawing/2014/main" id="{7F1339F8-7A87-4BBA-B8BA-EC99968AB230}"/>
              </a:ext>
            </a:extLst>
          </p:cNvPr>
          <p:cNvSpPr/>
          <p:nvPr/>
        </p:nvSpPr>
        <p:spPr>
          <a:xfrm>
            <a:off x="1026137" y="2290333"/>
            <a:ext cx="468000" cy="468000"/>
          </a:xfrm>
          <a:prstGeom prst="ellipse">
            <a:avLst/>
          </a:prstGeom>
          <a:solidFill>
            <a:schemeClr val="bg1">
              <a:lumMod val="85000"/>
            </a:schemeClr>
          </a:solidFill>
          <a:effectLst>
            <a:outerShdw blurRad="40000" dist="23000" dir="5400000" rotWithShape="0">
              <a:srgbClr val="000000">
                <a:alpha val="35000"/>
              </a:srgbClr>
            </a:outerShdw>
            <a:reflection blurRad="6350" stA="50000" endA="300" endPos="55500" dist="50800" dir="5400000" sy="-100000" algn="bl" rotWithShape="0"/>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s-ES" sz="3600" dirty="0">
                <a:effectLst>
                  <a:outerShdw blurRad="50800" dist="38100" dir="2700000" algn="tl" rotWithShape="0">
                    <a:prstClr val="black">
                      <a:alpha val="40000"/>
                    </a:prstClr>
                  </a:outerShdw>
                </a:effectLst>
                <a:latin typeface="Arial Black" panose="020B0A04020102020204" pitchFamily="34" charset="0"/>
              </a:rPr>
              <a:t>-</a:t>
            </a:r>
          </a:p>
        </p:txBody>
      </p:sp>
      <p:sp>
        <p:nvSpPr>
          <p:cNvPr id="6" name="CuadroTexto 5">
            <a:extLst>
              <a:ext uri="{FF2B5EF4-FFF2-40B4-BE49-F238E27FC236}">
                <a16:creationId xmlns:a16="http://schemas.microsoft.com/office/drawing/2014/main" id="{83C90C5F-FF19-45BA-B606-BCBDE4048821}"/>
              </a:ext>
            </a:extLst>
          </p:cNvPr>
          <p:cNvSpPr txBox="1"/>
          <p:nvPr/>
        </p:nvSpPr>
        <p:spPr>
          <a:xfrm>
            <a:off x="1788134" y="3272829"/>
            <a:ext cx="6431739" cy="1077218"/>
          </a:xfrm>
          <a:prstGeom prst="rect">
            <a:avLst/>
          </a:prstGeom>
          <a:noFill/>
        </p:spPr>
        <p:txBody>
          <a:bodyPr wrap="square" rtlCol="0">
            <a:spAutoFit/>
          </a:bodyPr>
          <a:lstStyle>
            <a:defPPr>
              <a:defRPr lang="es-ES"/>
            </a:defPPr>
            <a:lvl1pPr>
              <a:defRPr sz="2000">
                <a:latin typeface="Verdana" panose="020B0604030504040204" pitchFamily="34" charset="0"/>
                <a:ea typeface="Verdana" panose="020B0604030504040204" pitchFamily="34" charset="0"/>
              </a:defRPr>
            </a:lvl1pPr>
          </a:lstStyle>
          <a:p>
            <a:r>
              <a:rPr lang="es-ES" dirty="0"/>
              <a:t>Se habla de retroalimentación </a:t>
            </a:r>
            <a:r>
              <a:rPr lang="es-ES" sz="2400" dirty="0">
                <a:solidFill>
                  <a:srgbClr val="C00000"/>
                </a:solidFill>
              </a:rPr>
              <a:t>positiva</a:t>
            </a:r>
            <a:r>
              <a:rPr lang="es-ES" dirty="0"/>
              <a:t> cuando el </a:t>
            </a:r>
            <a:r>
              <a:rPr lang="es-ES" i="1" dirty="0">
                <a:latin typeface="Book Antiqua" panose="02040602050305030304" pitchFamily="18" charset="0"/>
              </a:rPr>
              <a:t>feedback</a:t>
            </a:r>
            <a:r>
              <a:rPr lang="es-ES" dirty="0"/>
              <a:t> hace crecer o evolucionar al sistema hacia nuevos estados de equilibrio.</a:t>
            </a:r>
          </a:p>
        </p:txBody>
      </p:sp>
      <p:sp>
        <p:nvSpPr>
          <p:cNvPr id="7" name="CuadroTexto 6">
            <a:extLst>
              <a:ext uri="{FF2B5EF4-FFF2-40B4-BE49-F238E27FC236}">
                <a16:creationId xmlns:a16="http://schemas.microsoft.com/office/drawing/2014/main" id="{F26424E3-4C42-4B3A-9CDF-E71CCC4A47C5}"/>
              </a:ext>
            </a:extLst>
          </p:cNvPr>
          <p:cNvSpPr txBox="1"/>
          <p:nvPr/>
        </p:nvSpPr>
        <p:spPr>
          <a:xfrm>
            <a:off x="1777247" y="2127808"/>
            <a:ext cx="6442626" cy="1077218"/>
          </a:xfrm>
          <a:prstGeom prst="rect">
            <a:avLst/>
          </a:prstGeom>
          <a:noFill/>
        </p:spPr>
        <p:txBody>
          <a:bodyPr wrap="square" rtlCol="0">
            <a:spAutoFit/>
          </a:bodyPr>
          <a:lstStyle/>
          <a:p>
            <a:r>
              <a:rPr lang="es-ES" sz="2000" dirty="0">
                <a:latin typeface="Verdana" panose="020B0604030504040204" pitchFamily="34" charset="0"/>
                <a:ea typeface="Verdana" panose="020B0604030504040204" pitchFamily="34" charset="0"/>
              </a:rPr>
              <a:t>La retroalimentación </a:t>
            </a:r>
            <a:r>
              <a:rPr lang="es-ES" sz="2400" dirty="0">
                <a:solidFill>
                  <a:srgbClr val="C00000"/>
                </a:solidFill>
                <a:latin typeface="Verdana" panose="020B0604030504040204" pitchFamily="34" charset="0"/>
                <a:ea typeface="Verdana" panose="020B0604030504040204" pitchFamily="34" charset="0"/>
              </a:rPr>
              <a:t>negativa</a:t>
            </a:r>
            <a:r>
              <a:rPr lang="es-ES" sz="2000" dirty="0">
                <a:latin typeface="Verdana" panose="020B0604030504040204" pitchFamily="34" charset="0"/>
                <a:ea typeface="Verdana" panose="020B0604030504040204" pitchFamily="34" charset="0"/>
              </a:rPr>
              <a:t> es aquella que empuja al sistema hacia un equilibrio puntual, contrarrestando el posible crecimiento.</a:t>
            </a:r>
          </a:p>
        </p:txBody>
      </p:sp>
      <p:sp>
        <p:nvSpPr>
          <p:cNvPr id="8" name="Rectángulo 7">
            <a:extLst>
              <a:ext uri="{FF2B5EF4-FFF2-40B4-BE49-F238E27FC236}">
                <a16:creationId xmlns:a16="http://schemas.microsoft.com/office/drawing/2014/main" id="{5CE3FBC9-D7EB-435A-8435-6D11EC0C4AB0}"/>
              </a:ext>
            </a:extLst>
          </p:cNvPr>
          <p:cNvSpPr/>
          <p:nvPr/>
        </p:nvSpPr>
        <p:spPr>
          <a:xfrm>
            <a:off x="999818" y="4907048"/>
            <a:ext cx="7899633" cy="1446550"/>
          </a:xfrm>
          <a:prstGeom prst="rect">
            <a:avLst/>
          </a:prstGeom>
        </p:spPr>
        <p:txBody>
          <a:bodyPr wrap="square">
            <a:spAutoFit/>
          </a:bodyPr>
          <a:lstStyle/>
          <a:p>
            <a:r>
              <a:rPr lang="es-ES" sz="2200" dirty="0">
                <a:latin typeface="Verdana" panose="020B0604030504040204" pitchFamily="34" charset="0"/>
                <a:ea typeface="Verdana" panose="020B0604030504040204" pitchFamily="34" charset="0"/>
              </a:rPr>
              <a:t>La </a:t>
            </a:r>
            <a:r>
              <a:rPr lang="es-ES" sz="2200" b="1" dirty="0" err="1">
                <a:solidFill>
                  <a:srgbClr val="CC0000"/>
                </a:solidFill>
                <a:latin typeface="Verdana" panose="020B0604030504040204" pitchFamily="34" charset="0"/>
                <a:ea typeface="Verdana" panose="020B0604030504040204" pitchFamily="34" charset="0"/>
              </a:rPr>
              <a:t>prealimentación</a:t>
            </a:r>
            <a:r>
              <a:rPr lang="es-ES" sz="2200" dirty="0">
                <a:latin typeface="Verdana" panose="020B0604030504040204" pitchFamily="34" charset="0"/>
                <a:ea typeface="Verdana" panose="020B0604030504040204" pitchFamily="34" charset="0"/>
              </a:rPr>
              <a:t> (</a:t>
            </a:r>
            <a:r>
              <a:rPr lang="es-ES" sz="2200" i="1" dirty="0">
                <a:latin typeface="Book Antiqua" panose="02040602050305030304" pitchFamily="18" charset="0"/>
                <a:ea typeface="Verdana" panose="020B0604030504040204" pitchFamily="34" charset="0"/>
              </a:rPr>
              <a:t>feedforward</a:t>
            </a:r>
            <a:r>
              <a:rPr lang="es-ES" sz="2200" dirty="0">
                <a:latin typeface="Verdana" panose="020B0604030504040204" pitchFamily="34" charset="0"/>
                <a:ea typeface="Verdana" panose="020B0604030504040204" pitchFamily="34" charset="0"/>
              </a:rPr>
              <a:t>) permite prever</a:t>
            </a:r>
            <a:br>
              <a:rPr lang="es-ES" sz="2200" dirty="0">
                <a:latin typeface="Verdana" panose="020B0604030504040204" pitchFamily="34" charset="0"/>
                <a:ea typeface="Verdana" panose="020B0604030504040204" pitchFamily="34" charset="0"/>
              </a:rPr>
            </a:br>
            <a:r>
              <a:rPr lang="es-ES" sz="2200" dirty="0">
                <a:latin typeface="Verdana" panose="020B0604030504040204" pitchFamily="34" charset="0"/>
                <a:ea typeface="Verdana" panose="020B0604030504040204" pitchFamily="34" charset="0"/>
              </a:rPr>
              <a:t>las modificaciones que va a sufrir un sistema y </a:t>
            </a:r>
            <a:br>
              <a:rPr lang="es-ES" sz="2200" dirty="0">
                <a:latin typeface="Verdana" panose="020B0604030504040204" pitchFamily="34" charset="0"/>
                <a:ea typeface="Verdana" panose="020B0604030504040204" pitchFamily="34" charset="0"/>
              </a:rPr>
            </a:br>
            <a:r>
              <a:rPr lang="es-ES" sz="2200" dirty="0">
                <a:latin typeface="Verdana" panose="020B0604030504040204" pitchFamily="34" charset="0"/>
                <a:ea typeface="Verdana" panose="020B0604030504040204" pitchFamily="34" charset="0"/>
              </a:rPr>
              <a:t>las compensa antes de que la salida del sistema cambie.</a:t>
            </a:r>
          </a:p>
        </p:txBody>
      </p:sp>
      <p:sp>
        <p:nvSpPr>
          <p:cNvPr id="10" name="Rectángulo 9">
            <a:extLst>
              <a:ext uri="{FF2B5EF4-FFF2-40B4-BE49-F238E27FC236}">
                <a16:creationId xmlns:a16="http://schemas.microsoft.com/office/drawing/2014/main" id="{63C4C760-9C8C-4373-9BB4-709208F48255}"/>
              </a:ext>
            </a:extLst>
          </p:cNvPr>
          <p:cNvSpPr/>
          <p:nvPr/>
        </p:nvSpPr>
        <p:spPr>
          <a:xfrm>
            <a:off x="8657617" y="5233732"/>
            <a:ext cx="3354768" cy="1646605"/>
          </a:xfrm>
          <a:prstGeom prst="rect">
            <a:avLst/>
          </a:prstGeom>
        </p:spPr>
        <p:txBody>
          <a:bodyPr wrap="square">
            <a:spAutoFit/>
          </a:bodyPr>
          <a:lstStyle/>
          <a:p>
            <a:pPr algn="r">
              <a:spcAft>
                <a:spcPts val="600"/>
              </a:spcAft>
            </a:pPr>
            <a:r>
              <a:rPr lang="es-ES" sz="1600" i="1" dirty="0">
                <a:latin typeface="Bookman Old Style" panose="02050604050505020204" pitchFamily="18" charset="0"/>
              </a:rPr>
              <a:t>Ejemplo: </a:t>
            </a:r>
          </a:p>
          <a:p>
            <a:pPr algn="r"/>
            <a:r>
              <a:rPr lang="es-ES" sz="1600" i="1" dirty="0">
                <a:latin typeface="Bookman Old Style" panose="02050604050505020204" pitchFamily="18" charset="0"/>
              </a:rPr>
              <a:t>Un fusible, el cual es un elemento de protección ante eventuales fallas que se pueden registrar en un circuito eléctrico. . </a:t>
            </a:r>
          </a:p>
        </p:txBody>
      </p:sp>
      <p:sp>
        <p:nvSpPr>
          <p:cNvPr id="13" name="Rectángulo 12">
            <a:extLst>
              <a:ext uri="{FF2B5EF4-FFF2-40B4-BE49-F238E27FC236}">
                <a16:creationId xmlns:a16="http://schemas.microsoft.com/office/drawing/2014/main" id="{34C8B037-083C-445B-AF72-2301D625DADA}"/>
              </a:ext>
            </a:extLst>
          </p:cNvPr>
          <p:cNvSpPr/>
          <p:nvPr/>
        </p:nvSpPr>
        <p:spPr>
          <a:xfrm>
            <a:off x="9834664" y="2269980"/>
            <a:ext cx="2177721" cy="1400383"/>
          </a:xfrm>
          <a:prstGeom prst="rect">
            <a:avLst/>
          </a:prstGeom>
        </p:spPr>
        <p:txBody>
          <a:bodyPr wrap="square">
            <a:spAutoFit/>
          </a:bodyPr>
          <a:lstStyle/>
          <a:p>
            <a:pPr algn="r">
              <a:spcAft>
                <a:spcPts val="600"/>
              </a:spcAft>
            </a:pPr>
            <a:r>
              <a:rPr lang="es-ES" sz="1600" i="1" dirty="0">
                <a:latin typeface="Bookman Old Style" panose="02050604050505020204" pitchFamily="18" charset="0"/>
              </a:rPr>
              <a:t>Ejemplo:</a:t>
            </a:r>
          </a:p>
          <a:p>
            <a:pPr algn="r">
              <a:spcAft>
                <a:spcPts val="600"/>
              </a:spcAft>
            </a:pPr>
            <a:r>
              <a:rPr lang="es-ES" sz="1600" i="1" dirty="0">
                <a:latin typeface="Bookman Old Style" panose="02050604050505020204" pitchFamily="18" charset="0"/>
              </a:rPr>
              <a:t>Opiniones usuarios o consumidores sobre un producto </a:t>
            </a:r>
            <a:br>
              <a:rPr lang="es-ES" sz="1600" i="1" dirty="0">
                <a:latin typeface="Bookman Old Style" panose="02050604050505020204" pitchFamily="18" charset="0"/>
              </a:rPr>
            </a:br>
            <a:r>
              <a:rPr lang="es-ES" sz="1600" i="1" dirty="0">
                <a:latin typeface="Bookman Old Style" panose="02050604050505020204" pitchFamily="18" charset="0"/>
              </a:rPr>
              <a:t>o servicio</a:t>
            </a:r>
          </a:p>
        </p:txBody>
      </p:sp>
      <p:sp>
        <p:nvSpPr>
          <p:cNvPr id="11" name="CuadroTexto 10">
            <a:extLst>
              <a:ext uri="{FF2B5EF4-FFF2-40B4-BE49-F238E27FC236}">
                <a16:creationId xmlns:a16="http://schemas.microsoft.com/office/drawing/2014/main" id="{6CB1AD31-35E5-419A-9271-1A191C999C18}"/>
              </a:ext>
            </a:extLst>
          </p:cNvPr>
          <p:cNvSpPr txBox="1"/>
          <p:nvPr/>
        </p:nvSpPr>
        <p:spPr>
          <a:xfrm rot="16200000">
            <a:off x="-127770" y="5337628"/>
            <a:ext cx="1344727" cy="369332"/>
          </a:xfrm>
          <a:prstGeom prst="rect">
            <a:avLst/>
          </a:prstGeom>
          <a:noFill/>
        </p:spPr>
        <p:txBody>
          <a:bodyPr wrap="none" rtlCol="0">
            <a:spAutoFit/>
          </a:bodyPr>
          <a:lstStyle>
            <a:defPPr>
              <a:defRPr lang="es-ES"/>
            </a:defPPr>
            <a:lvl1pPr>
              <a:defRPr>
                <a:solidFill>
                  <a:srgbClr val="000066"/>
                </a:solidFill>
                <a:latin typeface="Blokletters Viltstift" pitchFamily="2" charset="0"/>
              </a:defRPr>
            </a:lvl1pPr>
          </a:lstStyle>
          <a:p>
            <a:r>
              <a:rPr lang="es-ES" dirty="0"/>
              <a:t>Anticipación</a:t>
            </a:r>
          </a:p>
        </p:txBody>
      </p:sp>
      <p:sp>
        <p:nvSpPr>
          <p:cNvPr id="15" name="CuadroTexto 14">
            <a:extLst>
              <a:ext uri="{FF2B5EF4-FFF2-40B4-BE49-F238E27FC236}">
                <a16:creationId xmlns:a16="http://schemas.microsoft.com/office/drawing/2014/main" id="{F3CFCC52-2099-4EDF-800B-0E80D86A468F}"/>
              </a:ext>
            </a:extLst>
          </p:cNvPr>
          <p:cNvSpPr txBox="1"/>
          <p:nvPr/>
        </p:nvSpPr>
        <p:spPr>
          <a:xfrm rot="16200000">
            <a:off x="-80418" y="2825170"/>
            <a:ext cx="1250022" cy="369332"/>
          </a:xfrm>
          <a:prstGeom prst="rect">
            <a:avLst/>
          </a:prstGeom>
          <a:noFill/>
        </p:spPr>
        <p:txBody>
          <a:bodyPr wrap="none" rtlCol="0">
            <a:spAutoFit/>
          </a:bodyPr>
          <a:lstStyle/>
          <a:p>
            <a:r>
              <a:rPr lang="es-ES" dirty="0">
                <a:solidFill>
                  <a:srgbClr val="000066"/>
                </a:solidFill>
                <a:latin typeface="Blokletters Viltstift" pitchFamily="2" charset="0"/>
              </a:rPr>
              <a:t>Adaptación</a:t>
            </a:r>
          </a:p>
        </p:txBody>
      </p:sp>
      <p:pic>
        <p:nvPicPr>
          <p:cNvPr id="5124" name="Picture 4" descr="Feedback PNG HD | PNG Mart">
            <a:extLst>
              <a:ext uri="{FF2B5EF4-FFF2-40B4-BE49-F238E27FC236}">
                <a16:creationId xmlns:a16="http://schemas.microsoft.com/office/drawing/2014/main" id="{AD3CA719-2413-4867-BA95-4F5942E38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6505" y="992076"/>
            <a:ext cx="2287478" cy="110799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Fusible de lámina 30A verde - Cablematic">
            <a:extLst>
              <a:ext uri="{FF2B5EF4-FFF2-40B4-BE49-F238E27FC236}">
                <a16:creationId xmlns:a16="http://schemas.microsoft.com/office/drawing/2014/main" id="{D5656CDE-A938-4996-8A64-7E22DBF229C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9567275" y="4367324"/>
            <a:ext cx="1214438" cy="121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612705"/>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F4631C-C085-4B95-AA76-3CA2303F4F45}"/>
              </a:ext>
            </a:extLst>
          </p:cNvPr>
          <p:cNvSpPr>
            <a:spLocks noGrp="1"/>
          </p:cNvSpPr>
          <p:nvPr>
            <p:ph type="title"/>
          </p:nvPr>
        </p:nvSpPr>
        <p:spPr/>
        <p:txBody>
          <a:bodyPr/>
          <a:lstStyle/>
          <a:p>
            <a:r>
              <a:rPr lang="es-ES" dirty="0"/>
              <a:t>Ejercicio</a:t>
            </a:r>
          </a:p>
        </p:txBody>
      </p:sp>
      <p:sp>
        <p:nvSpPr>
          <p:cNvPr id="4" name="CuadroTexto 3">
            <a:extLst>
              <a:ext uri="{FF2B5EF4-FFF2-40B4-BE49-F238E27FC236}">
                <a16:creationId xmlns:a16="http://schemas.microsoft.com/office/drawing/2014/main" id="{95C180B0-A798-43FA-AED5-1A632B79D8A9}"/>
              </a:ext>
            </a:extLst>
          </p:cNvPr>
          <p:cNvSpPr txBox="1"/>
          <p:nvPr/>
        </p:nvSpPr>
        <p:spPr>
          <a:xfrm>
            <a:off x="955719" y="1562469"/>
            <a:ext cx="9840193" cy="4178516"/>
          </a:xfrm>
          <a:prstGeom prst="rect">
            <a:avLst/>
          </a:prstGeom>
          <a:noFill/>
        </p:spPr>
        <p:txBody>
          <a:bodyPr wrap="square" rtlCol="0">
            <a:spAutoFit/>
          </a:bodyPr>
          <a:lstStyle/>
          <a:p>
            <a:pPr>
              <a:spcAft>
                <a:spcPts val="600"/>
              </a:spcAft>
            </a:pPr>
            <a:r>
              <a:rPr lang="es-ES" sz="2400" dirty="0">
                <a:solidFill>
                  <a:schemeClr val="tx2"/>
                </a:solidFill>
                <a:latin typeface="Verdana" panose="020B0604030504040204" pitchFamily="34" charset="0"/>
                <a:ea typeface="Verdana" panose="020B0604030504040204" pitchFamily="34" charset="0"/>
              </a:rPr>
              <a:t>Elaborar ejemplos de los siguientes conceptos tomando como base a la Empresa como Sistema</a:t>
            </a:r>
            <a:r>
              <a:rPr lang="es-ES" sz="2600" dirty="0">
                <a:latin typeface="Verdana" panose="020B0604030504040204" pitchFamily="34" charset="0"/>
                <a:ea typeface="Verdana" panose="020B0604030504040204" pitchFamily="34" charset="0"/>
              </a:rPr>
              <a:t>:</a:t>
            </a:r>
          </a:p>
          <a:p>
            <a:pPr>
              <a:spcBef>
                <a:spcPts val="600"/>
              </a:spcBef>
              <a:spcAft>
                <a:spcPts val="600"/>
              </a:spcAft>
            </a:pPr>
            <a:r>
              <a:rPr lang="es-ES" sz="2000" i="1" dirty="0">
                <a:latin typeface="Verdana" panose="020B0604030504040204" pitchFamily="34" charset="0"/>
                <a:ea typeface="Verdana" panose="020B0604030504040204" pitchFamily="34" charset="0"/>
              </a:rPr>
              <a:t>(puedes buscar ejemplos de empresas por Internet)</a:t>
            </a:r>
          </a:p>
          <a:p>
            <a:pPr marL="803275" indent="-457200">
              <a:lnSpc>
                <a:spcPct val="150000"/>
              </a:lnSpc>
              <a:buFont typeface="Arial" panose="020B0604020202020204" pitchFamily="34" charset="0"/>
              <a:buChar char="•"/>
            </a:pPr>
            <a:r>
              <a:rPr lang="es-ES" sz="2400" dirty="0">
                <a:latin typeface="Segoe UI" panose="020B0502040204020203" pitchFamily="34" charset="0"/>
                <a:ea typeface="Verdana" panose="020B0604030504040204" pitchFamily="34" charset="0"/>
                <a:cs typeface="Segoe UI" panose="020B0502040204020203" pitchFamily="34" charset="0"/>
              </a:rPr>
              <a:t>Entropía </a:t>
            </a:r>
          </a:p>
          <a:p>
            <a:pPr marL="803275" indent="-457200">
              <a:lnSpc>
                <a:spcPct val="150000"/>
              </a:lnSpc>
              <a:buFont typeface="Arial" panose="020B0604020202020204" pitchFamily="34" charset="0"/>
              <a:buChar char="•"/>
            </a:pPr>
            <a:r>
              <a:rPr lang="es-ES" sz="2400" dirty="0">
                <a:latin typeface="Segoe UI" panose="020B0502040204020203" pitchFamily="34" charset="0"/>
                <a:ea typeface="Verdana" panose="020B0604030504040204" pitchFamily="34" charset="0"/>
                <a:cs typeface="Segoe UI" panose="020B0502040204020203" pitchFamily="34" charset="0"/>
              </a:rPr>
              <a:t>Homeostasis</a:t>
            </a:r>
          </a:p>
          <a:p>
            <a:pPr marL="803275" indent="-457200">
              <a:lnSpc>
                <a:spcPct val="150000"/>
              </a:lnSpc>
              <a:buFont typeface="Arial" panose="020B0604020202020204" pitchFamily="34" charset="0"/>
              <a:buChar char="•"/>
            </a:pPr>
            <a:r>
              <a:rPr lang="es-ES" sz="2400" dirty="0">
                <a:latin typeface="Segoe UI" panose="020B0502040204020203" pitchFamily="34" charset="0"/>
                <a:ea typeface="Verdana" panose="020B0604030504040204" pitchFamily="34" charset="0"/>
                <a:cs typeface="Segoe UI" panose="020B0502040204020203" pitchFamily="34" charset="0"/>
              </a:rPr>
              <a:t>Comunicación y Control</a:t>
            </a:r>
          </a:p>
          <a:p>
            <a:pPr marL="803275" indent="-457200">
              <a:lnSpc>
                <a:spcPct val="150000"/>
              </a:lnSpc>
              <a:buFont typeface="Arial" panose="020B0604020202020204" pitchFamily="34" charset="0"/>
              <a:buChar char="•"/>
            </a:pPr>
            <a:r>
              <a:rPr lang="es-ES" sz="2400" i="1" dirty="0">
                <a:latin typeface="Segoe UI" panose="020B0502040204020203" pitchFamily="34" charset="0"/>
                <a:ea typeface="Verdana" panose="020B0604030504040204" pitchFamily="34" charset="0"/>
                <a:cs typeface="Segoe UI" panose="020B0502040204020203" pitchFamily="34" charset="0"/>
              </a:rPr>
              <a:t>Feedback</a:t>
            </a:r>
            <a:r>
              <a:rPr lang="es-ES" sz="2400" dirty="0">
                <a:latin typeface="Segoe UI" panose="020B0502040204020203" pitchFamily="34" charset="0"/>
                <a:ea typeface="Verdana" panose="020B0604030504040204" pitchFamily="34" charset="0"/>
                <a:cs typeface="Segoe UI" panose="020B0502040204020203" pitchFamily="34" charset="0"/>
              </a:rPr>
              <a:t> (retroalimentación) positiva y negativa</a:t>
            </a:r>
          </a:p>
          <a:p>
            <a:pPr marL="803275" indent="-457200">
              <a:lnSpc>
                <a:spcPct val="150000"/>
              </a:lnSpc>
              <a:buFont typeface="Arial" panose="020B0604020202020204" pitchFamily="34" charset="0"/>
              <a:buChar char="•"/>
            </a:pPr>
            <a:r>
              <a:rPr lang="es-ES" sz="2400" i="1" dirty="0">
                <a:latin typeface="Segoe UI" panose="020B0502040204020203" pitchFamily="34" charset="0"/>
                <a:ea typeface="Verdana" panose="020B0604030504040204" pitchFamily="34" charset="0"/>
                <a:cs typeface="Segoe UI" panose="020B0502040204020203" pitchFamily="34" charset="0"/>
              </a:rPr>
              <a:t>Feedforward</a:t>
            </a:r>
            <a:r>
              <a:rPr lang="es-ES" sz="2400" dirty="0">
                <a:latin typeface="Segoe UI" panose="020B0502040204020203" pitchFamily="34" charset="0"/>
                <a:ea typeface="Verdana" panose="020B0604030504040204" pitchFamily="34" charset="0"/>
                <a:cs typeface="Segoe UI" panose="020B0502040204020203" pitchFamily="34" charset="0"/>
              </a:rPr>
              <a:t> (</a:t>
            </a:r>
            <a:r>
              <a:rPr lang="es-ES" sz="2400" dirty="0" err="1">
                <a:latin typeface="Segoe UI" panose="020B0502040204020203" pitchFamily="34" charset="0"/>
                <a:ea typeface="Verdana" panose="020B0604030504040204" pitchFamily="34" charset="0"/>
                <a:cs typeface="Segoe UI" panose="020B0502040204020203" pitchFamily="34" charset="0"/>
              </a:rPr>
              <a:t>prealimentación</a:t>
            </a:r>
            <a:r>
              <a:rPr lang="es-ES" sz="2400" dirty="0">
                <a:latin typeface="Segoe UI" panose="020B0502040204020203" pitchFamily="34" charset="0"/>
                <a:ea typeface="Verdana" panose="020B0604030504040204" pitchFamily="34" charset="0"/>
                <a:cs typeface="Segoe UI" panose="020B0502040204020203" pitchFamily="34" charset="0"/>
              </a:rPr>
              <a:t>)</a:t>
            </a:r>
          </a:p>
        </p:txBody>
      </p:sp>
      <p:sp>
        <p:nvSpPr>
          <p:cNvPr id="3" name="Rectángulo 2">
            <a:extLst>
              <a:ext uri="{FF2B5EF4-FFF2-40B4-BE49-F238E27FC236}">
                <a16:creationId xmlns:a16="http://schemas.microsoft.com/office/drawing/2014/main" id="{97A9DF28-598D-4B98-8674-F69F5093461A}"/>
              </a:ext>
            </a:extLst>
          </p:cNvPr>
          <p:cNvSpPr/>
          <p:nvPr/>
        </p:nvSpPr>
        <p:spPr>
          <a:xfrm>
            <a:off x="680484" y="1233377"/>
            <a:ext cx="10802679" cy="489097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95842133"/>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97885" y="3711019"/>
            <a:ext cx="7772400" cy="769441"/>
          </a:xfrm>
        </p:spPr>
        <p:txBody>
          <a:bodyPr/>
          <a:lstStyle/>
          <a:p>
            <a:r>
              <a:rPr lang="es-ES" dirty="0"/>
              <a:t>Sistemas de Información</a:t>
            </a:r>
          </a:p>
        </p:txBody>
      </p:sp>
    </p:spTree>
    <p:extLst>
      <p:ext uri="{BB962C8B-B14F-4D97-AF65-F5344CB8AC3E}">
        <p14:creationId xmlns:p14="http://schemas.microsoft.com/office/powerpoint/2010/main" val="3254770577"/>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Objetivo de los Sistemas de Información</a:t>
            </a:r>
          </a:p>
        </p:txBody>
      </p:sp>
      <p:sp>
        <p:nvSpPr>
          <p:cNvPr id="3" name="Rectángulo 2"/>
          <p:cNvSpPr/>
          <p:nvPr/>
        </p:nvSpPr>
        <p:spPr>
          <a:xfrm>
            <a:off x="5798289" y="1278550"/>
            <a:ext cx="4572000" cy="3170099"/>
          </a:xfrm>
          <a:prstGeom prst="rect">
            <a:avLst/>
          </a:prstGeom>
        </p:spPr>
        <p:txBody>
          <a:bodyPr>
            <a:spAutoFit/>
          </a:bodyPr>
          <a:lstStyle/>
          <a:p>
            <a:pPr algn="ctr"/>
            <a:r>
              <a:rPr lang="es-ES" sz="4000" dirty="0">
                <a:latin typeface="Verdana" panose="020B0604030504040204" pitchFamily="34" charset="0"/>
                <a:ea typeface="Verdana" panose="020B0604030504040204" pitchFamily="34" charset="0"/>
                <a:cs typeface="Verdana" panose="020B0604030504040204" pitchFamily="34" charset="0"/>
              </a:rPr>
              <a:t>Habilitar los medios para </a:t>
            </a:r>
            <a:r>
              <a:rPr lang="es-ES" sz="4000" dirty="0">
                <a:solidFill>
                  <a:srgbClr val="C00000"/>
                </a:solidFill>
                <a:latin typeface="Verdana" panose="020B0604030504040204" pitchFamily="34" charset="0"/>
                <a:ea typeface="Verdana" panose="020B0604030504040204" pitchFamily="34" charset="0"/>
                <a:cs typeface="Verdana" panose="020B0604030504040204" pitchFamily="34" charset="0"/>
              </a:rPr>
              <a:t>convertir los</a:t>
            </a:r>
          </a:p>
          <a:p>
            <a:pPr algn="ctr"/>
            <a:r>
              <a:rPr lang="es-ES" sz="4000" dirty="0">
                <a:solidFill>
                  <a:srgbClr val="C00000"/>
                </a:solidFill>
                <a:latin typeface="Verdana" panose="020B0604030504040204" pitchFamily="34" charset="0"/>
                <a:ea typeface="Verdana" panose="020B0604030504040204" pitchFamily="34" charset="0"/>
                <a:cs typeface="Verdana" panose="020B0604030504040204" pitchFamily="34" charset="0"/>
              </a:rPr>
              <a:t>datos </a:t>
            </a:r>
            <a:r>
              <a:rPr lang="es-ES" sz="4000" dirty="0">
                <a:latin typeface="Verdana" panose="020B0604030504040204" pitchFamily="34" charset="0"/>
                <a:ea typeface="Verdana" panose="020B0604030504040204" pitchFamily="34" charset="0"/>
                <a:cs typeface="Verdana" panose="020B0604030504040204" pitchFamily="34" charset="0"/>
              </a:rPr>
              <a:t>en </a:t>
            </a:r>
            <a:r>
              <a:rPr lang="es-ES" sz="4000" dirty="0">
                <a:solidFill>
                  <a:srgbClr val="C00000"/>
                </a:solidFill>
                <a:latin typeface="Verdana" panose="020B0604030504040204" pitchFamily="34" charset="0"/>
                <a:ea typeface="Verdana" panose="020B0604030504040204" pitchFamily="34" charset="0"/>
                <a:cs typeface="Verdana" panose="020B0604030504040204" pitchFamily="34" charset="0"/>
              </a:rPr>
              <a:t>información</a:t>
            </a:r>
            <a:r>
              <a:rPr lang="es-ES" sz="4000" dirty="0">
                <a:latin typeface="Verdana" panose="020B0604030504040204" pitchFamily="34" charset="0"/>
                <a:ea typeface="Verdana" panose="020B0604030504040204" pitchFamily="34" charset="0"/>
                <a:cs typeface="Verdana" panose="020B0604030504040204" pitchFamily="34" charset="0"/>
              </a:rPr>
              <a:t>.</a:t>
            </a:r>
          </a:p>
        </p:txBody>
      </p:sp>
      <p:pic>
        <p:nvPicPr>
          <p:cNvPr id="6146" name="Picture 2" descr="Resultado de imagen de objetivo">
            <a:extLst>
              <a:ext uri="{FF2B5EF4-FFF2-40B4-BE49-F238E27FC236}">
                <a16:creationId xmlns:a16="http://schemas.microsoft.com/office/drawing/2014/main" id="{49E1B2AE-9DD6-4428-9973-4E4FEAAFED7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82533" y="865907"/>
            <a:ext cx="3986007" cy="3995387"/>
          </a:xfrm>
          <a:prstGeom prst="rect">
            <a:avLst/>
          </a:prstGeom>
          <a:noFill/>
          <a:extLst>
            <a:ext uri="{909E8E84-426E-40DD-AFC4-6F175D3DCCD1}">
              <a14:hiddenFill xmlns:a14="http://schemas.microsoft.com/office/drawing/2010/main">
                <a:solidFill>
                  <a:srgbClr val="FFFFFF"/>
                </a:solidFill>
              </a14:hiddenFill>
            </a:ext>
          </a:extLst>
        </p:spPr>
      </p:pic>
      <p:sp>
        <p:nvSpPr>
          <p:cNvPr id="6" name="2 Rectángulo">
            <a:extLst>
              <a:ext uri="{FF2B5EF4-FFF2-40B4-BE49-F238E27FC236}">
                <a16:creationId xmlns:a16="http://schemas.microsoft.com/office/drawing/2014/main" id="{D495645A-C014-4CA0-A2A4-0F4D7E6A66E2}"/>
              </a:ext>
            </a:extLst>
          </p:cNvPr>
          <p:cNvSpPr/>
          <p:nvPr/>
        </p:nvSpPr>
        <p:spPr>
          <a:xfrm>
            <a:off x="3492225" y="5207263"/>
            <a:ext cx="8454187" cy="1569660"/>
          </a:xfrm>
          <a:prstGeom prst="rect">
            <a:avLst/>
          </a:prstGeom>
        </p:spPr>
        <p:txBody>
          <a:bodyPr wrap="square">
            <a:spAutoFit/>
          </a:bodyPr>
          <a:lstStyle/>
          <a:p>
            <a:pPr algn="ctr"/>
            <a:r>
              <a:rPr lang="es-ES" sz="2400" i="1" dirty="0">
                <a:latin typeface="Book Antiqua" panose="02040602050305030304" pitchFamily="18" charset="0"/>
                <a:ea typeface="Verdana" panose="020B0604030504040204" pitchFamily="34" charset="0"/>
                <a:cs typeface="Verdana" panose="020B0604030504040204" pitchFamily="34" charset="0"/>
              </a:rPr>
              <a:t>Un sistema de información está diseñado para recoger, almacenar, procesar y distribuir información sobre el estado de su entorno y soportar las operaciones, la gestión y la toma de decisiones de la organización de la que forma parte y a la que da servicio.</a:t>
            </a:r>
          </a:p>
        </p:txBody>
      </p:sp>
      <p:sp>
        <p:nvSpPr>
          <p:cNvPr id="7" name="CuadroTexto 6">
            <a:extLst>
              <a:ext uri="{FF2B5EF4-FFF2-40B4-BE49-F238E27FC236}">
                <a16:creationId xmlns:a16="http://schemas.microsoft.com/office/drawing/2014/main" id="{A82A81AE-4CCC-4C59-AF9D-2620F1839F99}"/>
              </a:ext>
            </a:extLst>
          </p:cNvPr>
          <p:cNvSpPr txBox="1"/>
          <p:nvPr/>
        </p:nvSpPr>
        <p:spPr>
          <a:xfrm>
            <a:off x="6311347" y="681241"/>
            <a:ext cx="3697357" cy="369332"/>
          </a:xfrm>
          <a:prstGeom prst="rect">
            <a:avLst/>
          </a:prstGeom>
          <a:solidFill>
            <a:schemeClr val="accent2">
              <a:lumMod val="20000"/>
              <a:lumOff val="80000"/>
            </a:schemeClr>
          </a:solidFill>
        </p:spPr>
        <p:txBody>
          <a:bodyPr wrap="square" rtlCol="0">
            <a:spAutoFit/>
          </a:bodyPr>
          <a:lstStyle/>
          <a:p>
            <a:r>
              <a:rPr lang="es-ES" dirty="0"/>
              <a:t>Desde un enfoque estructural </a:t>
            </a:r>
          </a:p>
        </p:txBody>
      </p:sp>
    </p:spTree>
    <p:extLst>
      <p:ext uri="{BB962C8B-B14F-4D97-AF65-F5344CB8AC3E}">
        <p14:creationId xmlns:p14="http://schemas.microsoft.com/office/powerpoint/2010/main" val="2745758197"/>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1700" dirty="0"/>
              <a:t>La INFORMACIÓN es la materia prima de la Actividad Ejecutiva</a:t>
            </a:r>
          </a:p>
        </p:txBody>
      </p:sp>
      <p:sp>
        <p:nvSpPr>
          <p:cNvPr id="3" name="Rectángulo 2"/>
          <p:cNvSpPr/>
          <p:nvPr/>
        </p:nvSpPr>
        <p:spPr>
          <a:xfrm>
            <a:off x="4057439" y="902372"/>
            <a:ext cx="7814931" cy="4154984"/>
          </a:xfrm>
          <a:prstGeom prst="rect">
            <a:avLst/>
          </a:prstGeom>
        </p:spPr>
        <p:txBody>
          <a:bodyPr wrap="square">
            <a:spAutoFit/>
          </a:bodyPr>
          <a:lstStyle/>
          <a:p>
            <a:r>
              <a:rPr lang="es-ES" sz="3000" dirty="0">
                <a:latin typeface="Verdana" panose="020B0604030504040204" pitchFamily="34" charset="0"/>
                <a:ea typeface="Verdana" panose="020B0604030504040204" pitchFamily="34" charset="0"/>
                <a:cs typeface="Verdana" panose="020B0604030504040204" pitchFamily="34" charset="0"/>
              </a:rPr>
              <a:t>En el área ejecutiva</a:t>
            </a:r>
          </a:p>
          <a:p>
            <a:r>
              <a:rPr lang="es-ES" sz="3000" dirty="0">
                <a:latin typeface="Verdana" panose="020B0604030504040204" pitchFamily="34" charset="0"/>
                <a:ea typeface="Verdana" panose="020B0604030504040204" pitchFamily="34" charset="0"/>
                <a:cs typeface="Verdana" panose="020B0604030504040204" pitchFamily="34" charset="0"/>
              </a:rPr>
              <a:t>no </a:t>
            </a:r>
            <a:r>
              <a:rPr lang="es-ES" sz="3000" dirty="0">
                <a:solidFill>
                  <a:srgbClr val="C00000"/>
                </a:solidFill>
                <a:latin typeface="Verdana" panose="020B0604030504040204" pitchFamily="34" charset="0"/>
                <a:ea typeface="Verdana" panose="020B0604030504040204" pitchFamily="34" charset="0"/>
                <a:cs typeface="Verdana" panose="020B0604030504040204" pitchFamily="34" charset="0"/>
              </a:rPr>
              <a:t>se opera </a:t>
            </a:r>
            <a:r>
              <a:rPr lang="es-ES" sz="3000" dirty="0">
                <a:latin typeface="Verdana" panose="020B0604030504040204" pitchFamily="34" charset="0"/>
                <a:ea typeface="Verdana" panose="020B0604030504040204" pitchFamily="34" charset="0"/>
                <a:cs typeface="Verdana" panose="020B0604030504040204" pitchFamily="34" charset="0"/>
              </a:rPr>
              <a:t>con objetos materiales, </a:t>
            </a:r>
            <a:br>
              <a:rPr lang="es-ES" sz="3000" dirty="0">
                <a:latin typeface="Verdana" panose="020B0604030504040204" pitchFamily="34" charset="0"/>
                <a:ea typeface="Verdana" panose="020B0604030504040204" pitchFamily="34" charset="0"/>
                <a:cs typeface="Verdana" panose="020B0604030504040204" pitchFamily="34" charset="0"/>
              </a:rPr>
            </a:br>
            <a:r>
              <a:rPr lang="es-ES" sz="3000" dirty="0">
                <a:latin typeface="Verdana" panose="020B0604030504040204" pitchFamily="34" charset="0"/>
                <a:ea typeface="Verdana" panose="020B0604030504040204" pitchFamily="34" charset="0"/>
                <a:cs typeface="Verdana" panose="020B0604030504040204" pitchFamily="34" charset="0"/>
              </a:rPr>
              <a:t>sino </a:t>
            </a:r>
            <a:r>
              <a:rPr lang="es-ES" sz="3000" dirty="0">
                <a:solidFill>
                  <a:srgbClr val="C00000"/>
                </a:solidFill>
                <a:latin typeface="Verdana" panose="020B0604030504040204" pitchFamily="34" charset="0"/>
                <a:ea typeface="Verdana" panose="020B0604030504040204" pitchFamily="34" charset="0"/>
                <a:cs typeface="Verdana" panose="020B0604030504040204" pitchFamily="34" charset="0"/>
              </a:rPr>
              <a:t>con</a:t>
            </a:r>
            <a:r>
              <a:rPr lang="es-ES" sz="3000" dirty="0">
                <a:latin typeface="Verdana" panose="020B0604030504040204" pitchFamily="34" charset="0"/>
                <a:ea typeface="Verdana" panose="020B0604030504040204" pitchFamily="34" charset="0"/>
                <a:cs typeface="Verdana" panose="020B0604030504040204" pitchFamily="34" charset="0"/>
              </a:rPr>
              <a:t> </a:t>
            </a:r>
            <a:r>
              <a:rPr lang="es-ES" sz="3600" dirty="0">
                <a:solidFill>
                  <a:srgbClr val="C00000"/>
                </a:solidFill>
                <a:latin typeface="Verdana" panose="020B0604030504040204" pitchFamily="34" charset="0"/>
                <a:ea typeface="Verdana" panose="020B0604030504040204" pitchFamily="34" charset="0"/>
                <a:cs typeface="Verdana" panose="020B0604030504040204" pitchFamily="34" charset="0"/>
              </a:rPr>
              <a:t>información</a:t>
            </a:r>
            <a:r>
              <a:rPr lang="es-ES" sz="3000" dirty="0">
                <a:solidFill>
                  <a:srgbClr val="C00000"/>
                </a:solidFill>
                <a:latin typeface="Verdana" panose="020B0604030504040204" pitchFamily="34" charset="0"/>
                <a:ea typeface="Verdana" panose="020B0604030504040204" pitchFamily="34" charset="0"/>
                <a:cs typeface="Verdana" panose="020B0604030504040204" pitchFamily="34" charset="0"/>
              </a:rPr>
              <a:t>.</a:t>
            </a:r>
            <a:endParaRPr lang="es-ES" sz="3000" dirty="0">
              <a:solidFill>
                <a:srgbClr val="CC0000"/>
              </a:solidFill>
              <a:latin typeface="Verdana" panose="020B0604030504040204" pitchFamily="34" charset="0"/>
              <a:ea typeface="Verdana" panose="020B0604030504040204" pitchFamily="34" charset="0"/>
              <a:cs typeface="Verdana" panose="020B0604030504040204" pitchFamily="34" charset="0"/>
            </a:endParaRPr>
          </a:p>
          <a:p>
            <a:endParaRPr lang="es-ES" sz="3000" dirty="0">
              <a:solidFill>
                <a:srgbClr val="CC0000"/>
              </a:solidFill>
              <a:latin typeface="Verdana" panose="020B0604030504040204" pitchFamily="34" charset="0"/>
              <a:ea typeface="Verdana" panose="020B0604030504040204" pitchFamily="34" charset="0"/>
              <a:cs typeface="Verdana" panose="020B0604030504040204" pitchFamily="34" charset="0"/>
            </a:endParaRPr>
          </a:p>
          <a:p>
            <a:r>
              <a:rPr lang="es-ES" sz="3000" dirty="0">
                <a:latin typeface="Verdana" panose="020B0604030504040204" pitchFamily="34" charset="0"/>
                <a:ea typeface="Verdana" panose="020B0604030504040204" pitchFamily="34" charset="0"/>
                <a:cs typeface="Verdana" panose="020B0604030504040204" pitchFamily="34" charset="0"/>
              </a:rPr>
              <a:t>La  </a:t>
            </a:r>
            <a:r>
              <a:rPr lang="es-ES" sz="3600" spc="300" dirty="0">
                <a:latin typeface="Verdana" panose="020B0604030504040204" pitchFamily="34" charset="0"/>
                <a:ea typeface="Verdana" panose="020B0604030504040204" pitchFamily="34" charset="0"/>
                <a:cs typeface="Verdana" panose="020B0604030504040204" pitchFamily="34" charset="0"/>
              </a:rPr>
              <a:t>información</a:t>
            </a:r>
            <a:r>
              <a:rPr lang="es-ES" sz="3000" dirty="0">
                <a:latin typeface="Verdana" panose="020B0604030504040204" pitchFamily="34" charset="0"/>
                <a:ea typeface="Verdana" panose="020B0604030504040204" pitchFamily="34" charset="0"/>
                <a:cs typeface="Verdana" panose="020B0604030504040204" pitchFamily="34" charset="0"/>
              </a:rPr>
              <a:t> </a:t>
            </a:r>
            <a:br>
              <a:rPr lang="es-ES" sz="3000" dirty="0">
                <a:solidFill>
                  <a:srgbClr val="CC0000"/>
                </a:solidFill>
                <a:latin typeface="Verdana" panose="020B0604030504040204" pitchFamily="34" charset="0"/>
                <a:ea typeface="Verdana" panose="020B0604030504040204" pitchFamily="34" charset="0"/>
                <a:cs typeface="Verdana" panose="020B0604030504040204" pitchFamily="34" charset="0"/>
              </a:rPr>
            </a:br>
            <a:r>
              <a:rPr lang="es-ES" sz="3000" dirty="0">
                <a:latin typeface="Verdana" panose="020B0604030504040204" pitchFamily="34" charset="0"/>
                <a:ea typeface="Verdana" panose="020B0604030504040204" pitchFamily="34" charset="0"/>
                <a:cs typeface="Verdana" panose="020B0604030504040204" pitchFamily="34" charset="0"/>
              </a:rPr>
              <a:t>que dispone un ejecutivo</a:t>
            </a:r>
          </a:p>
          <a:p>
            <a:r>
              <a:rPr lang="es-ES" sz="3600" dirty="0">
                <a:latin typeface="Verdana" panose="020B0604030504040204" pitchFamily="34" charset="0"/>
                <a:ea typeface="Verdana" panose="020B0604030504040204" pitchFamily="34" charset="0"/>
                <a:cs typeface="Verdana" panose="020B0604030504040204" pitchFamily="34" charset="0"/>
              </a:rPr>
              <a:t>determina</a:t>
            </a:r>
            <a:r>
              <a:rPr lang="es-ES" sz="3200" dirty="0">
                <a:latin typeface="Verdana" panose="020B0604030504040204" pitchFamily="34" charset="0"/>
                <a:ea typeface="Verdana" panose="020B0604030504040204" pitchFamily="34" charset="0"/>
                <a:cs typeface="Verdana" panose="020B0604030504040204" pitchFamily="34" charset="0"/>
              </a:rPr>
              <a:t> </a:t>
            </a:r>
            <a:br>
              <a:rPr lang="es-ES" sz="3200" dirty="0">
                <a:solidFill>
                  <a:srgbClr val="CC0000"/>
                </a:solidFill>
                <a:latin typeface="Verdana" panose="020B0604030504040204" pitchFamily="34" charset="0"/>
                <a:ea typeface="Verdana" panose="020B0604030504040204" pitchFamily="34" charset="0"/>
                <a:cs typeface="Verdana" panose="020B0604030504040204" pitchFamily="34" charset="0"/>
              </a:rPr>
            </a:br>
            <a:r>
              <a:rPr lang="es-ES" sz="3600" dirty="0">
                <a:solidFill>
                  <a:srgbClr val="CC0000"/>
                </a:solidFill>
                <a:latin typeface="Verdana" panose="020B0604030504040204" pitchFamily="34" charset="0"/>
                <a:ea typeface="Verdana" panose="020B0604030504040204" pitchFamily="34" charset="0"/>
                <a:cs typeface="Verdana" panose="020B0604030504040204" pitchFamily="34" charset="0"/>
              </a:rPr>
              <a:t>la calidad de sus decisiones</a:t>
            </a:r>
            <a:r>
              <a:rPr lang="es-ES" sz="3000" dirty="0">
                <a:latin typeface="Verdana" panose="020B0604030504040204" pitchFamily="34" charset="0"/>
                <a:ea typeface="Verdana" panose="020B0604030504040204" pitchFamily="34" charset="0"/>
                <a:cs typeface="Verdana" panose="020B0604030504040204" pitchFamily="34" charset="0"/>
              </a:rPr>
              <a:t>.</a:t>
            </a:r>
          </a:p>
        </p:txBody>
      </p:sp>
      <p:pic>
        <p:nvPicPr>
          <p:cNvPr id="6" name="Picture 6" descr="Resultado de imagen de ejecutivo">
            <a:extLst>
              <a:ext uri="{FF2B5EF4-FFF2-40B4-BE49-F238E27FC236}">
                <a16:creationId xmlns:a16="http://schemas.microsoft.com/office/drawing/2014/main" id="{13917C6C-A6EE-4EA8-A775-78BB2EAF0C80}"/>
              </a:ext>
            </a:extLst>
          </p:cNvPr>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rot="2351381">
            <a:off x="336539" y="2951739"/>
            <a:ext cx="2956808" cy="3718606"/>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DC44BE0F-AE8E-4169-8EEA-20C30FF87D51}"/>
              </a:ext>
            </a:extLst>
          </p:cNvPr>
          <p:cNvSpPr txBox="1"/>
          <p:nvPr/>
        </p:nvSpPr>
        <p:spPr>
          <a:xfrm>
            <a:off x="5912734" y="6396335"/>
            <a:ext cx="4826150" cy="461665"/>
          </a:xfrm>
          <a:prstGeom prst="rect">
            <a:avLst/>
          </a:prstGeom>
          <a:solidFill>
            <a:srgbClr val="CC0000"/>
          </a:solidFill>
        </p:spPr>
        <p:txBody>
          <a:bodyPr wrap="square" rtlCol="0">
            <a:spAutoFit/>
          </a:bodyPr>
          <a:lstStyle/>
          <a:p>
            <a:r>
              <a:rPr lang="es-ES" sz="2400" b="1" dirty="0">
                <a:solidFill>
                  <a:schemeClr val="bg1"/>
                </a:solidFill>
                <a:latin typeface="Arial" panose="020B0604020202020204" pitchFamily="34" charset="0"/>
                <a:cs typeface="Arial" panose="020B0604020202020204" pitchFamily="34" charset="0"/>
              </a:rPr>
              <a:t> La INFORMACIÓN es PODER    </a:t>
            </a:r>
          </a:p>
        </p:txBody>
      </p:sp>
      <p:pic>
        <p:nvPicPr>
          <p:cNvPr id="5" name="Imagen 4">
            <a:extLst>
              <a:ext uri="{FF2B5EF4-FFF2-40B4-BE49-F238E27FC236}">
                <a16:creationId xmlns:a16="http://schemas.microsoft.com/office/drawing/2014/main" id="{1AD4809D-7476-4A91-A714-8A968DF7DBC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580427" y="4811042"/>
            <a:ext cx="1611573" cy="2046958"/>
          </a:xfrm>
          <a:prstGeom prst="rect">
            <a:avLst/>
          </a:prstGeom>
        </p:spPr>
      </p:pic>
    </p:spTree>
    <p:extLst>
      <p:ext uri="{BB962C8B-B14F-4D97-AF65-F5344CB8AC3E}">
        <p14:creationId xmlns:p14="http://schemas.microsoft.com/office/powerpoint/2010/main" val="2942538924"/>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C3BE49-0F1D-48A3-8729-3743D62F7AC5}"/>
              </a:ext>
            </a:extLst>
          </p:cNvPr>
          <p:cNvSpPr>
            <a:spLocks noGrp="1"/>
          </p:cNvSpPr>
          <p:nvPr>
            <p:ph type="title"/>
          </p:nvPr>
        </p:nvSpPr>
        <p:spPr/>
        <p:txBody>
          <a:bodyPr/>
          <a:lstStyle/>
          <a:p>
            <a:endParaRPr lang="es-ES"/>
          </a:p>
        </p:txBody>
      </p:sp>
      <p:sp>
        <p:nvSpPr>
          <p:cNvPr id="3" name="Rectángulo 2">
            <a:extLst>
              <a:ext uri="{FF2B5EF4-FFF2-40B4-BE49-F238E27FC236}">
                <a16:creationId xmlns:a16="http://schemas.microsoft.com/office/drawing/2014/main" id="{8837E82E-6EEF-40B8-8967-A08CBE2F2FB9}"/>
              </a:ext>
            </a:extLst>
          </p:cNvPr>
          <p:cNvSpPr/>
          <p:nvPr/>
        </p:nvSpPr>
        <p:spPr>
          <a:xfrm>
            <a:off x="2470970" y="852526"/>
            <a:ext cx="4033536" cy="2554545"/>
          </a:xfrm>
          <a:prstGeom prst="rect">
            <a:avLst/>
          </a:prstGeom>
        </p:spPr>
        <p:txBody>
          <a:bodyPr wrap="square">
            <a:spAutoFit/>
          </a:bodyPr>
          <a:lstStyle/>
          <a:p>
            <a:pPr algn="r"/>
            <a:r>
              <a:rPr lang="es-ES" sz="3200" dirty="0">
                <a:solidFill>
                  <a:srgbClr val="666666"/>
                </a:solidFill>
                <a:latin typeface="Verdana" panose="020B0604030504040204" pitchFamily="34" charset="0"/>
                <a:ea typeface="Verdana" panose="020B0604030504040204" pitchFamily="34" charset="0"/>
              </a:rPr>
              <a:t>¿Podrías decirme, por favor, qué camino debo seguir para salir de aquí?</a:t>
            </a:r>
            <a:endParaRPr lang="es-ES" sz="3200" dirty="0">
              <a:latin typeface="Verdana" panose="020B0604030504040204" pitchFamily="34" charset="0"/>
              <a:ea typeface="Verdana" panose="020B0604030504040204" pitchFamily="34" charset="0"/>
            </a:endParaRPr>
          </a:p>
        </p:txBody>
      </p:sp>
      <p:sp>
        <p:nvSpPr>
          <p:cNvPr id="5" name="Rectángulo 4">
            <a:extLst>
              <a:ext uri="{FF2B5EF4-FFF2-40B4-BE49-F238E27FC236}">
                <a16:creationId xmlns:a16="http://schemas.microsoft.com/office/drawing/2014/main" id="{6B22B387-4FB8-4AF0-8F5B-DE347D657E27}"/>
              </a:ext>
            </a:extLst>
          </p:cNvPr>
          <p:cNvSpPr/>
          <p:nvPr/>
        </p:nvSpPr>
        <p:spPr>
          <a:xfrm>
            <a:off x="7375071" y="3775351"/>
            <a:ext cx="4615543" cy="2062103"/>
          </a:xfrm>
          <a:prstGeom prst="rect">
            <a:avLst/>
          </a:prstGeom>
        </p:spPr>
        <p:txBody>
          <a:bodyPr wrap="square">
            <a:spAutoFit/>
          </a:bodyPr>
          <a:lstStyle/>
          <a:p>
            <a:r>
              <a:rPr lang="es-ES" sz="3200" dirty="0">
                <a:solidFill>
                  <a:srgbClr val="C00000"/>
                </a:solidFill>
                <a:latin typeface="Verdana" panose="020B0604030504040204" pitchFamily="34" charset="0"/>
                <a:ea typeface="Verdana" panose="020B0604030504040204" pitchFamily="34" charset="0"/>
              </a:rPr>
              <a:t>– Esto depende en gran parte del sitio al que quieras llegar – dijo el Gato.</a:t>
            </a:r>
          </a:p>
        </p:txBody>
      </p:sp>
      <p:pic>
        <p:nvPicPr>
          <p:cNvPr id="4100" name="Picture 4" descr="Alicia en el país de las maravillas: Personajes">
            <a:extLst>
              <a:ext uri="{FF2B5EF4-FFF2-40B4-BE49-F238E27FC236}">
                <a16:creationId xmlns:a16="http://schemas.microsoft.com/office/drawing/2014/main" id="{27165CB8-408B-4635-B7CE-F473CD1D55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61259" y="754666"/>
            <a:ext cx="3652791" cy="604137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4466BB10-E890-4E75-8335-BCE2D0BF6D01}"/>
              </a:ext>
            </a:extLst>
          </p:cNvPr>
          <p:cNvSpPr/>
          <p:nvPr/>
        </p:nvSpPr>
        <p:spPr>
          <a:xfrm>
            <a:off x="3624943" y="-163286"/>
            <a:ext cx="8567056" cy="742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098" name="Picture 2" descr="gato alicia en el pais de las maravillas dibujo - Buscar con Google |  Imagenes de alicia, Tatuaje del gato cheshire, País de las maravillas">
            <a:extLst>
              <a:ext uri="{FF2B5EF4-FFF2-40B4-BE49-F238E27FC236}">
                <a16:creationId xmlns:a16="http://schemas.microsoft.com/office/drawing/2014/main" id="{D8FE93CB-12B5-4847-B30A-9FEEAD712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4263" y="198521"/>
            <a:ext cx="4286351" cy="239767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ector recto 7">
            <a:extLst>
              <a:ext uri="{FF2B5EF4-FFF2-40B4-BE49-F238E27FC236}">
                <a16:creationId xmlns:a16="http://schemas.microsoft.com/office/drawing/2014/main" id="{0F6C0FD7-0A6A-4ED7-ACDD-3A586A61090E}"/>
              </a:ext>
            </a:extLst>
          </p:cNvPr>
          <p:cNvCxnSpPr/>
          <p:nvPr/>
        </p:nvCxnSpPr>
        <p:spPr>
          <a:xfrm>
            <a:off x="-115366" y="6530031"/>
            <a:ext cx="2619826" cy="0"/>
          </a:xfrm>
          <a:prstGeom prst="line">
            <a:avLst/>
          </a:prstGeom>
          <a:ln w="76200">
            <a:solidFill>
              <a:srgbClr val="A40000"/>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BB8FAA69-1538-49A5-9C78-72C6453D37C1}"/>
              </a:ext>
            </a:extLst>
          </p:cNvPr>
          <p:cNvSpPr txBox="1"/>
          <p:nvPr/>
        </p:nvSpPr>
        <p:spPr>
          <a:xfrm>
            <a:off x="2470970" y="6488668"/>
            <a:ext cx="9809635" cy="369332"/>
          </a:xfrm>
          <a:prstGeom prst="rect">
            <a:avLst/>
          </a:prstGeom>
          <a:solidFill>
            <a:schemeClr val="tx2"/>
          </a:solidFill>
        </p:spPr>
        <p:txBody>
          <a:bodyPr wrap="square" rtlCol="0">
            <a:spAutoFit/>
          </a:bodyPr>
          <a:lstStyle/>
          <a:p>
            <a:pPr algn="ctr"/>
            <a:r>
              <a:rPr lang="es-ES" spc="300" dirty="0">
                <a:solidFill>
                  <a:schemeClr val="bg1"/>
                </a:solidFill>
              </a:rPr>
              <a:t>… alinear los Sistemas de Información con los </a:t>
            </a:r>
            <a:r>
              <a:rPr lang="es-ES" b="1" spc="300" dirty="0">
                <a:solidFill>
                  <a:schemeClr val="bg1"/>
                </a:solidFill>
              </a:rPr>
              <a:t>objetivos</a:t>
            </a:r>
            <a:r>
              <a:rPr lang="es-ES" spc="300" dirty="0">
                <a:solidFill>
                  <a:schemeClr val="bg1"/>
                </a:solidFill>
              </a:rPr>
              <a:t> de la Empresa.</a:t>
            </a:r>
          </a:p>
        </p:txBody>
      </p:sp>
    </p:spTree>
    <p:extLst>
      <p:ext uri="{BB962C8B-B14F-4D97-AF65-F5344CB8AC3E}">
        <p14:creationId xmlns:p14="http://schemas.microsoft.com/office/powerpoint/2010/main" val="3056606514"/>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FE16F5-D4EA-4C07-B3E2-6232392D00F4}"/>
              </a:ext>
            </a:extLst>
          </p:cNvPr>
          <p:cNvSpPr>
            <a:spLocks noGrp="1"/>
          </p:cNvSpPr>
          <p:nvPr>
            <p:ph type="title"/>
          </p:nvPr>
        </p:nvSpPr>
        <p:spPr/>
        <p:txBody>
          <a:bodyPr/>
          <a:lstStyle/>
          <a:p>
            <a:r>
              <a:rPr lang="es-ES" dirty="0"/>
              <a:t>Antecedentes</a:t>
            </a:r>
          </a:p>
        </p:txBody>
      </p:sp>
      <p:sp>
        <p:nvSpPr>
          <p:cNvPr id="4" name="Rectángulo 3">
            <a:extLst>
              <a:ext uri="{FF2B5EF4-FFF2-40B4-BE49-F238E27FC236}">
                <a16:creationId xmlns:a16="http://schemas.microsoft.com/office/drawing/2014/main" id="{E59D3B6A-0FF2-44F2-838D-7C4A7E41C615}"/>
              </a:ext>
            </a:extLst>
          </p:cNvPr>
          <p:cNvSpPr/>
          <p:nvPr/>
        </p:nvSpPr>
        <p:spPr>
          <a:xfrm>
            <a:off x="471503" y="5139163"/>
            <a:ext cx="4826502" cy="1277273"/>
          </a:xfrm>
          <a:prstGeom prst="rect">
            <a:avLst/>
          </a:prstGeom>
        </p:spPr>
        <p:txBody>
          <a:bodyPr wrap="square">
            <a:spAutoFit/>
          </a:bodyPr>
          <a:lstStyle/>
          <a:p>
            <a:pPr>
              <a:spcAft>
                <a:spcPts val="600"/>
              </a:spcAft>
            </a:pPr>
            <a:r>
              <a:rPr lang="es-ES" i="1" dirty="0">
                <a:solidFill>
                  <a:srgbClr val="333333"/>
                </a:solidFill>
                <a:latin typeface="Book Antiqua" panose="02040602050305030304" pitchFamily="18" charset="0"/>
                <a:ea typeface="Verdana" panose="020B0604030504040204" pitchFamily="34" charset="0"/>
              </a:rPr>
              <a:t>La Teoría General de los Sistemas es una ciencia general de la "totalidad", concepto tenido hasta hace poco por vago, nebuloso y </a:t>
            </a:r>
            <a:r>
              <a:rPr lang="es-ES" i="1" dirty="0" err="1">
                <a:solidFill>
                  <a:srgbClr val="333333"/>
                </a:solidFill>
                <a:latin typeface="Book Antiqua" panose="02040602050305030304" pitchFamily="18" charset="0"/>
                <a:ea typeface="Verdana" panose="020B0604030504040204" pitchFamily="34" charset="0"/>
              </a:rPr>
              <a:t>semi-metafísico</a:t>
            </a:r>
            <a:r>
              <a:rPr lang="es-ES" i="1" dirty="0">
                <a:solidFill>
                  <a:srgbClr val="333333"/>
                </a:solidFill>
                <a:latin typeface="Book Antiqua" panose="02040602050305030304" pitchFamily="18" charset="0"/>
                <a:ea typeface="Verdana" panose="020B0604030504040204" pitchFamily="34" charset="0"/>
              </a:rPr>
              <a:t>.</a:t>
            </a:r>
          </a:p>
          <a:p>
            <a:pPr>
              <a:spcAft>
                <a:spcPts val="600"/>
              </a:spcAft>
            </a:pPr>
            <a:r>
              <a:rPr lang="es-ES" b="1" i="1" dirty="0">
                <a:solidFill>
                  <a:srgbClr val="333333"/>
                </a:solidFill>
                <a:latin typeface="Book Antiqua" panose="02040602050305030304" pitchFamily="18" charset="0"/>
                <a:ea typeface="Verdana" panose="020B0604030504040204" pitchFamily="34" charset="0"/>
              </a:rPr>
              <a:t>Teoría general de los sistemas</a:t>
            </a:r>
            <a:r>
              <a:rPr lang="es-ES" i="1" dirty="0">
                <a:solidFill>
                  <a:srgbClr val="333333"/>
                </a:solidFill>
                <a:latin typeface="Book Antiqua" panose="02040602050305030304" pitchFamily="18" charset="0"/>
                <a:ea typeface="Verdana" panose="020B0604030504040204" pitchFamily="34" charset="0"/>
              </a:rPr>
              <a:t>" (1968)</a:t>
            </a:r>
            <a:endParaRPr lang="es-ES" i="1" dirty="0">
              <a:latin typeface="Book Antiqua" panose="02040602050305030304" pitchFamily="18" charset="0"/>
              <a:ea typeface="Verdana" panose="020B0604030504040204" pitchFamily="34" charset="0"/>
            </a:endParaRPr>
          </a:p>
        </p:txBody>
      </p:sp>
      <p:sp>
        <p:nvSpPr>
          <p:cNvPr id="5" name="CuadroTexto 4">
            <a:extLst>
              <a:ext uri="{FF2B5EF4-FFF2-40B4-BE49-F238E27FC236}">
                <a16:creationId xmlns:a16="http://schemas.microsoft.com/office/drawing/2014/main" id="{D1D780A7-C05F-494D-8097-F0D674B56E01}"/>
              </a:ext>
            </a:extLst>
          </p:cNvPr>
          <p:cNvSpPr txBox="1"/>
          <p:nvPr/>
        </p:nvSpPr>
        <p:spPr>
          <a:xfrm>
            <a:off x="545598" y="3651190"/>
            <a:ext cx="4182266" cy="1400383"/>
          </a:xfrm>
          <a:prstGeom prst="rect">
            <a:avLst/>
          </a:prstGeom>
          <a:noFill/>
        </p:spPr>
        <p:txBody>
          <a:bodyPr wrap="square" rtlCol="0">
            <a:spAutoFit/>
          </a:bodyPr>
          <a:lstStyle/>
          <a:p>
            <a:pPr>
              <a:spcAft>
                <a:spcPts val="600"/>
              </a:spcAft>
            </a:pPr>
            <a:r>
              <a:rPr lang="es-ES" sz="1600" dirty="0">
                <a:solidFill>
                  <a:srgbClr val="C00000"/>
                </a:solidFill>
                <a:latin typeface="Verdana" panose="020B0604030504040204" pitchFamily="34" charset="0"/>
                <a:ea typeface="Verdana" panose="020B0604030504040204" pitchFamily="34" charset="0"/>
              </a:rPr>
              <a:t>Ludwig </a:t>
            </a:r>
            <a:r>
              <a:rPr lang="es-ES" sz="1600" dirty="0" err="1">
                <a:solidFill>
                  <a:srgbClr val="C00000"/>
                </a:solidFill>
                <a:latin typeface="Verdana" panose="020B0604030504040204" pitchFamily="34" charset="0"/>
                <a:ea typeface="Verdana" panose="020B0604030504040204" pitchFamily="34" charset="0"/>
              </a:rPr>
              <a:t>Von</a:t>
            </a:r>
            <a:r>
              <a:rPr lang="es-ES" sz="1600" dirty="0">
                <a:solidFill>
                  <a:srgbClr val="C00000"/>
                </a:solidFill>
                <a:latin typeface="Verdana" panose="020B0604030504040204" pitchFamily="34" charset="0"/>
                <a:ea typeface="Verdana" panose="020B0604030504040204" pitchFamily="34" charset="0"/>
              </a:rPr>
              <a:t> Bertalanffy</a:t>
            </a:r>
          </a:p>
          <a:p>
            <a:r>
              <a:rPr lang="es-ES" sz="1600" dirty="0">
                <a:latin typeface="Verdana" panose="020B0604030504040204" pitchFamily="34" charset="0"/>
                <a:ea typeface="Verdana" panose="020B0604030504040204" pitchFamily="34" charset="0"/>
              </a:rPr>
              <a:t>Propuso estudiar los fenómenos no tanto en término de qué componentes los constituyen, sino más bien en cuál es su estructura.</a:t>
            </a:r>
          </a:p>
        </p:txBody>
      </p:sp>
      <p:sp>
        <p:nvSpPr>
          <p:cNvPr id="7" name="Rectángulo 6">
            <a:extLst>
              <a:ext uri="{FF2B5EF4-FFF2-40B4-BE49-F238E27FC236}">
                <a16:creationId xmlns:a16="http://schemas.microsoft.com/office/drawing/2014/main" id="{41045FBB-7AFF-42C7-B342-FBC3FC40A898}"/>
              </a:ext>
            </a:extLst>
          </p:cNvPr>
          <p:cNvSpPr/>
          <p:nvPr/>
        </p:nvSpPr>
        <p:spPr>
          <a:xfrm>
            <a:off x="7123366" y="5539273"/>
            <a:ext cx="4696242" cy="1200329"/>
          </a:xfrm>
          <a:prstGeom prst="rect">
            <a:avLst/>
          </a:prstGeom>
        </p:spPr>
        <p:txBody>
          <a:bodyPr wrap="square">
            <a:spAutoFit/>
          </a:bodyPr>
          <a:lstStyle/>
          <a:p>
            <a:pPr algn="r"/>
            <a:r>
              <a:rPr lang="es-ES" sz="2400" i="1" dirty="0">
                <a:solidFill>
                  <a:srgbClr val="333333"/>
                </a:solidFill>
                <a:latin typeface="Book Antiqua" panose="02040602050305030304" pitchFamily="18" charset="0"/>
                <a:ea typeface="Verdana" panose="020B0604030504040204" pitchFamily="34" charset="0"/>
              </a:rPr>
              <a:t>Vivir de manera efectiva significa </a:t>
            </a:r>
            <a:br>
              <a:rPr lang="es-ES" sz="2400" i="1" dirty="0">
                <a:solidFill>
                  <a:srgbClr val="333333"/>
                </a:solidFill>
                <a:latin typeface="Book Antiqua" panose="02040602050305030304" pitchFamily="18" charset="0"/>
                <a:ea typeface="Verdana" panose="020B0604030504040204" pitchFamily="34" charset="0"/>
              </a:rPr>
            </a:br>
            <a:r>
              <a:rPr lang="es-ES" sz="2400" i="1" dirty="0">
                <a:solidFill>
                  <a:srgbClr val="333333"/>
                </a:solidFill>
                <a:latin typeface="Book Antiqua" panose="02040602050305030304" pitchFamily="18" charset="0"/>
                <a:ea typeface="Verdana" panose="020B0604030504040204" pitchFamily="34" charset="0"/>
              </a:rPr>
              <a:t>poseer la información adecuada. </a:t>
            </a:r>
          </a:p>
          <a:p>
            <a:pPr algn="r"/>
            <a:r>
              <a:rPr lang="es-ES" sz="2400" b="1" i="1" dirty="0">
                <a:solidFill>
                  <a:srgbClr val="333333"/>
                </a:solidFill>
                <a:latin typeface="Book Antiqua" panose="02040602050305030304" pitchFamily="18" charset="0"/>
                <a:ea typeface="Verdana" panose="020B0604030504040204" pitchFamily="34" charset="0"/>
              </a:rPr>
              <a:t>Norbert Wiener</a:t>
            </a:r>
            <a:endParaRPr lang="es-ES" sz="2400" i="1" dirty="0">
              <a:solidFill>
                <a:srgbClr val="333333"/>
              </a:solidFill>
              <a:latin typeface="Book Antiqua" panose="02040602050305030304" pitchFamily="18" charset="0"/>
              <a:ea typeface="Verdana" panose="020B0604030504040204" pitchFamily="34" charset="0"/>
            </a:endParaRPr>
          </a:p>
        </p:txBody>
      </p:sp>
      <p:sp>
        <p:nvSpPr>
          <p:cNvPr id="8" name="Rectángulo 7">
            <a:extLst>
              <a:ext uri="{FF2B5EF4-FFF2-40B4-BE49-F238E27FC236}">
                <a16:creationId xmlns:a16="http://schemas.microsoft.com/office/drawing/2014/main" id="{20BE1187-C022-44D3-BF49-C1911057B45D}"/>
              </a:ext>
            </a:extLst>
          </p:cNvPr>
          <p:cNvSpPr/>
          <p:nvPr/>
        </p:nvSpPr>
        <p:spPr>
          <a:xfrm>
            <a:off x="7024255" y="3651190"/>
            <a:ext cx="4696242" cy="1723549"/>
          </a:xfrm>
          <a:prstGeom prst="rect">
            <a:avLst/>
          </a:prstGeom>
        </p:spPr>
        <p:txBody>
          <a:bodyPr wrap="square">
            <a:spAutoFit/>
          </a:bodyPr>
          <a:lstStyle/>
          <a:p>
            <a:pPr algn="r">
              <a:spcAft>
                <a:spcPts val="600"/>
              </a:spcAft>
            </a:pPr>
            <a:r>
              <a:rPr lang="es-ES" sz="1600" dirty="0">
                <a:solidFill>
                  <a:srgbClr val="C00000"/>
                </a:solidFill>
                <a:latin typeface="Verdana" panose="020B0604030504040204" pitchFamily="34" charset="0"/>
                <a:ea typeface="Verdana" panose="020B0604030504040204" pitchFamily="34" charset="0"/>
              </a:rPr>
              <a:t>Norbert Wiener,</a:t>
            </a:r>
          </a:p>
          <a:p>
            <a:pPr algn="r">
              <a:spcAft>
                <a:spcPts val="600"/>
              </a:spcAft>
            </a:pPr>
            <a:r>
              <a:rPr lang="es-ES" sz="1600" dirty="0">
                <a:solidFill>
                  <a:schemeClr val="bg1">
                    <a:lumMod val="50000"/>
                  </a:schemeClr>
                </a:solidFill>
                <a:latin typeface="Verdana" panose="020B0604030504040204" pitchFamily="34" charset="0"/>
                <a:ea typeface="Verdana" panose="020B0604030504040204" pitchFamily="34" charset="0"/>
              </a:rPr>
              <a:t>creador de la cibernética</a:t>
            </a:r>
          </a:p>
          <a:p>
            <a:pPr algn="r">
              <a:spcAft>
                <a:spcPts val="600"/>
              </a:spcAft>
            </a:pPr>
            <a:r>
              <a:rPr lang="es-ES" sz="1600" dirty="0">
                <a:latin typeface="Verdana" panose="020B0604030504040204" pitchFamily="34" charset="0"/>
                <a:ea typeface="Verdana" panose="020B0604030504040204" pitchFamily="34" charset="0"/>
              </a:rPr>
              <a:t>La cibernética es la disciplina científica que estudia los procesos y la dirección de los sistemas en lo referente a la comunicación y a los mecanismos de regulación y control.</a:t>
            </a:r>
          </a:p>
        </p:txBody>
      </p:sp>
      <p:sp>
        <p:nvSpPr>
          <p:cNvPr id="10" name="Rectángulo 9">
            <a:extLst>
              <a:ext uri="{FF2B5EF4-FFF2-40B4-BE49-F238E27FC236}">
                <a16:creationId xmlns:a16="http://schemas.microsoft.com/office/drawing/2014/main" id="{6B7E9381-E35C-4DD5-A096-A7205E97E75D}"/>
              </a:ext>
            </a:extLst>
          </p:cNvPr>
          <p:cNvSpPr/>
          <p:nvPr/>
        </p:nvSpPr>
        <p:spPr>
          <a:xfrm>
            <a:off x="4073236" y="635671"/>
            <a:ext cx="4045527" cy="3170099"/>
          </a:xfrm>
          <a:prstGeom prst="rect">
            <a:avLst/>
          </a:prstGeom>
        </p:spPr>
        <p:txBody>
          <a:bodyPr wrap="square">
            <a:spAutoFit/>
          </a:bodyPr>
          <a:lstStyle/>
          <a:p>
            <a:pPr algn="ctr"/>
            <a:r>
              <a:rPr lang="es-ES" sz="2000" dirty="0">
                <a:latin typeface="Verdana" panose="020B0604030504040204" pitchFamily="34" charset="0"/>
                <a:ea typeface="Verdana" panose="020B0604030504040204" pitchFamily="34" charset="0"/>
              </a:rPr>
              <a:t>Tanto en </a:t>
            </a:r>
            <a:br>
              <a:rPr lang="es-ES" sz="2000" dirty="0">
                <a:latin typeface="Verdana" panose="020B0604030504040204" pitchFamily="34" charset="0"/>
                <a:ea typeface="Verdana" panose="020B0604030504040204" pitchFamily="34" charset="0"/>
              </a:rPr>
            </a:br>
            <a:r>
              <a:rPr lang="es-ES" sz="2000" dirty="0">
                <a:latin typeface="Verdana" panose="020B0604030504040204" pitchFamily="34" charset="0"/>
                <a:ea typeface="Verdana" panose="020B0604030504040204" pitchFamily="34" charset="0"/>
              </a:rPr>
              <a:t>la </a:t>
            </a:r>
            <a:r>
              <a:rPr lang="es-ES" sz="2000" b="1" dirty="0">
                <a:latin typeface="Verdana" panose="020B0604030504040204" pitchFamily="34" charset="0"/>
                <a:ea typeface="Verdana" panose="020B0604030504040204" pitchFamily="34" charset="0"/>
              </a:rPr>
              <a:t>Teoría General de Sistemas</a:t>
            </a:r>
            <a:r>
              <a:rPr lang="es-ES" sz="2000" dirty="0">
                <a:latin typeface="Verdana" panose="020B0604030504040204" pitchFamily="34" charset="0"/>
                <a:ea typeface="Verdana" panose="020B0604030504040204" pitchFamily="34" charset="0"/>
              </a:rPr>
              <a:t> </a:t>
            </a:r>
            <a:br>
              <a:rPr lang="es-ES" sz="2000" dirty="0">
                <a:latin typeface="Verdana" panose="020B0604030504040204" pitchFamily="34" charset="0"/>
                <a:ea typeface="Verdana" panose="020B0604030504040204" pitchFamily="34" charset="0"/>
              </a:rPr>
            </a:br>
            <a:r>
              <a:rPr lang="es-ES" sz="2000" dirty="0">
                <a:latin typeface="Verdana" panose="020B0604030504040204" pitchFamily="34" charset="0"/>
                <a:ea typeface="Verdana" panose="020B0604030504040204" pitchFamily="34" charset="0"/>
              </a:rPr>
              <a:t>como en la </a:t>
            </a:r>
            <a:r>
              <a:rPr lang="es-ES" sz="2000" b="1" dirty="0">
                <a:latin typeface="Verdana" panose="020B0604030504040204" pitchFamily="34" charset="0"/>
                <a:ea typeface="Verdana" panose="020B0604030504040204" pitchFamily="34" charset="0"/>
              </a:rPr>
              <a:t>Cibernética</a:t>
            </a:r>
            <a:r>
              <a:rPr lang="es-ES" sz="2000" dirty="0">
                <a:latin typeface="Verdana" panose="020B0604030504040204" pitchFamily="34" charset="0"/>
                <a:ea typeface="Verdana" panose="020B0604030504040204" pitchFamily="34" charset="0"/>
              </a:rPr>
              <a:t> </a:t>
            </a:r>
            <a:br>
              <a:rPr lang="es-ES" sz="2000" dirty="0">
                <a:latin typeface="Verdana" panose="020B0604030504040204" pitchFamily="34" charset="0"/>
                <a:ea typeface="Verdana" panose="020B0604030504040204" pitchFamily="34" charset="0"/>
              </a:rPr>
            </a:br>
            <a:r>
              <a:rPr lang="es-ES" sz="2000" dirty="0">
                <a:latin typeface="Verdana" panose="020B0604030504040204" pitchFamily="34" charset="0"/>
                <a:ea typeface="Verdana" panose="020B0604030504040204" pitchFamily="34" charset="0"/>
              </a:rPr>
              <a:t>se dieron los primeros </a:t>
            </a:r>
            <a:br>
              <a:rPr lang="es-ES" sz="2000" dirty="0">
                <a:latin typeface="Verdana" panose="020B0604030504040204" pitchFamily="34" charset="0"/>
                <a:ea typeface="Verdana" panose="020B0604030504040204" pitchFamily="34" charset="0"/>
              </a:rPr>
            </a:br>
            <a:r>
              <a:rPr lang="es-ES" sz="2000" dirty="0">
                <a:latin typeface="Verdana" panose="020B0604030504040204" pitchFamily="34" charset="0"/>
                <a:ea typeface="Verdana" panose="020B0604030504040204" pitchFamily="34" charset="0"/>
              </a:rPr>
              <a:t>intentos científicos </a:t>
            </a:r>
            <a:br>
              <a:rPr lang="es-ES" sz="2000" dirty="0">
                <a:latin typeface="Verdana" panose="020B0604030504040204" pitchFamily="34" charset="0"/>
                <a:ea typeface="Verdana" panose="020B0604030504040204" pitchFamily="34" charset="0"/>
              </a:rPr>
            </a:br>
            <a:r>
              <a:rPr lang="es-ES" sz="2000" dirty="0">
                <a:latin typeface="Verdana" panose="020B0604030504040204" pitchFamily="34" charset="0"/>
                <a:ea typeface="Verdana" panose="020B0604030504040204" pitchFamily="34" charset="0"/>
              </a:rPr>
              <a:t>de estudiar los fenómenos </a:t>
            </a:r>
            <a:br>
              <a:rPr lang="es-ES" sz="2000" dirty="0">
                <a:latin typeface="Verdana" panose="020B0604030504040204" pitchFamily="34" charset="0"/>
                <a:ea typeface="Verdana" panose="020B0604030504040204" pitchFamily="34" charset="0"/>
              </a:rPr>
            </a:br>
            <a:r>
              <a:rPr lang="es-ES" sz="2000" dirty="0">
                <a:latin typeface="Verdana" panose="020B0604030504040204" pitchFamily="34" charset="0"/>
                <a:ea typeface="Verdana" panose="020B0604030504040204" pitchFamily="34" charset="0"/>
              </a:rPr>
              <a:t>en términos de su estructura,</a:t>
            </a:r>
            <a:br>
              <a:rPr lang="es-ES" sz="2000" dirty="0">
                <a:latin typeface="Verdana" panose="020B0604030504040204" pitchFamily="34" charset="0"/>
                <a:ea typeface="Verdana" panose="020B0604030504040204" pitchFamily="34" charset="0"/>
              </a:rPr>
            </a:br>
            <a:r>
              <a:rPr lang="es-ES" sz="2000" dirty="0">
                <a:latin typeface="Verdana" panose="020B0604030504040204" pitchFamily="34" charset="0"/>
                <a:ea typeface="Verdana" panose="020B0604030504040204" pitchFamily="34" charset="0"/>
              </a:rPr>
              <a:t>y no tanto en términos de sus componentes.</a:t>
            </a:r>
          </a:p>
        </p:txBody>
      </p:sp>
      <p:pic>
        <p:nvPicPr>
          <p:cNvPr id="1028" name="Picture 4" descr="Norbert Wiener (1894-1964) &gt; matemático norteamericano, fundador de la  cibernética | Ilustracion cientifica, Caricaturas, Cientificos">
            <a:extLst>
              <a:ext uri="{FF2B5EF4-FFF2-40B4-BE49-F238E27FC236}">
                <a16:creationId xmlns:a16="http://schemas.microsoft.com/office/drawing/2014/main" id="{FD38BD0A-BAE5-4905-BED3-5B1CF05BAD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13940" b="32380"/>
          <a:stretch/>
        </p:blipFill>
        <p:spPr bwMode="auto">
          <a:xfrm flipH="1">
            <a:off x="8842662" y="541374"/>
            <a:ext cx="3158837" cy="29452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oría de sistemas: concepto, características, autores, ejemplos">
            <a:extLst>
              <a:ext uri="{FF2B5EF4-FFF2-40B4-BE49-F238E27FC236}">
                <a16:creationId xmlns:a16="http://schemas.microsoft.com/office/drawing/2014/main" id="{43085202-CD95-4C1D-8361-8676E6C20123}"/>
              </a:ext>
            </a:extLst>
          </p:cNvPr>
          <p:cNvPicPr>
            <a:picLocks noChangeAspect="1" noChangeArrowheads="1"/>
          </p:cNvPicPr>
          <p:nvPr/>
        </p:nvPicPr>
        <p:blipFill rotWithShape="1">
          <a:blip r:embed="rId4" cstate="print">
            <a:biLevel thresh="50000"/>
            <a:extLst>
              <a:ext uri="{28A0092B-C50C-407E-A947-70E740481C1C}">
                <a14:useLocalDpi xmlns:a14="http://schemas.microsoft.com/office/drawing/2010/main" val="0"/>
              </a:ext>
            </a:extLst>
          </a:blip>
          <a:srcRect l="14040" t="5790" r="15614" b="19050"/>
          <a:stretch/>
        </p:blipFill>
        <p:spPr bwMode="auto">
          <a:xfrm flipH="1">
            <a:off x="578846" y="901333"/>
            <a:ext cx="2419705" cy="2585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429669"/>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8053AD-4F56-460A-B2F8-5FC273BB7638}"/>
              </a:ext>
            </a:extLst>
          </p:cNvPr>
          <p:cNvSpPr>
            <a:spLocks noGrp="1"/>
          </p:cNvSpPr>
          <p:nvPr>
            <p:ph type="title"/>
          </p:nvPr>
        </p:nvSpPr>
        <p:spPr/>
        <p:txBody>
          <a:bodyPr/>
          <a:lstStyle/>
          <a:p>
            <a:r>
              <a:rPr lang="es-ES" dirty="0"/>
              <a:t>Característica de la información de Calidad</a:t>
            </a:r>
          </a:p>
        </p:txBody>
      </p:sp>
      <p:graphicFrame>
        <p:nvGraphicFramePr>
          <p:cNvPr id="4" name="Diagrama 3">
            <a:extLst>
              <a:ext uri="{FF2B5EF4-FFF2-40B4-BE49-F238E27FC236}">
                <a16:creationId xmlns:a16="http://schemas.microsoft.com/office/drawing/2014/main" id="{C78BB892-BB07-47F1-897B-7215D7C8A2C4}"/>
              </a:ext>
            </a:extLst>
          </p:cNvPr>
          <p:cNvGraphicFramePr/>
          <p:nvPr>
            <p:extLst>
              <p:ext uri="{D42A27DB-BD31-4B8C-83A1-F6EECF244321}">
                <p14:modId xmlns:p14="http://schemas.microsoft.com/office/powerpoint/2010/main" val="1961342596"/>
              </p:ext>
            </p:extLst>
          </p:nvPr>
        </p:nvGraphicFramePr>
        <p:xfrm>
          <a:off x="702969" y="944319"/>
          <a:ext cx="1117658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áfico 5" descr="Objetivo">
            <a:extLst>
              <a:ext uri="{FF2B5EF4-FFF2-40B4-BE49-F238E27FC236}">
                <a16:creationId xmlns:a16="http://schemas.microsoft.com/office/drawing/2014/main" id="{89E68C70-8A8C-4264-8D81-1A753ACFC8C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6022" y="1273628"/>
            <a:ext cx="914400" cy="914400"/>
          </a:xfrm>
          <a:prstGeom prst="rect">
            <a:avLst/>
          </a:prstGeom>
        </p:spPr>
      </p:pic>
      <p:pic>
        <p:nvPicPr>
          <p:cNvPr id="8" name="Gráfico 7" descr="Mundo">
            <a:extLst>
              <a:ext uri="{FF2B5EF4-FFF2-40B4-BE49-F238E27FC236}">
                <a16:creationId xmlns:a16="http://schemas.microsoft.com/office/drawing/2014/main" id="{8DB56CE1-44EB-4D89-BFB0-DFDC9DA38F9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61115" y="1382485"/>
            <a:ext cx="696686" cy="696686"/>
          </a:xfrm>
          <a:prstGeom prst="rect">
            <a:avLst/>
          </a:prstGeom>
        </p:spPr>
      </p:pic>
      <p:pic>
        <p:nvPicPr>
          <p:cNvPr id="12" name="Gráfico 11" descr="Reloj">
            <a:extLst>
              <a:ext uri="{FF2B5EF4-FFF2-40B4-BE49-F238E27FC236}">
                <a16:creationId xmlns:a16="http://schemas.microsoft.com/office/drawing/2014/main" id="{58B517DB-CB01-49E4-8C21-AFC71020472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332175" y="1382485"/>
            <a:ext cx="696686" cy="696686"/>
          </a:xfrm>
          <a:prstGeom prst="rect">
            <a:avLst/>
          </a:prstGeom>
        </p:spPr>
      </p:pic>
    </p:spTree>
    <p:extLst>
      <p:ext uri="{BB962C8B-B14F-4D97-AF65-F5344CB8AC3E}">
        <p14:creationId xmlns:p14="http://schemas.microsoft.com/office/powerpoint/2010/main" val="1771992608"/>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Datos vs. Información</a:t>
            </a:r>
            <a:endParaRPr lang="en-US" dirty="0"/>
          </a:p>
        </p:txBody>
      </p:sp>
      <p:sp>
        <p:nvSpPr>
          <p:cNvPr id="6" name="5 Rectángulo"/>
          <p:cNvSpPr/>
          <p:nvPr/>
        </p:nvSpPr>
        <p:spPr>
          <a:xfrm>
            <a:off x="4136294" y="831155"/>
            <a:ext cx="7665845" cy="1785104"/>
          </a:xfrm>
          <a:prstGeom prst="rect">
            <a:avLst/>
          </a:prstGeom>
        </p:spPr>
        <p:txBody>
          <a:bodyPr wrap="square">
            <a:spAutoFit/>
          </a:bodyPr>
          <a:lstStyle/>
          <a:p>
            <a:pPr>
              <a:spcAft>
                <a:spcPts val="600"/>
              </a:spcAft>
            </a:pPr>
            <a:r>
              <a:rPr lang="es-ES" sz="2000" b="1" dirty="0">
                <a:solidFill>
                  <a:srgbClr val="C00000"/>
                </a:solidFill>
                <a:latin typeface="Verdana" panose="020B0604030504040204" pitchFamily="34" charset="0"/>
                <a:ea typeface="Verdana" panose="020B0604030504040204" pitchFamily="34" charset="0"/>
                <a:cs typeface="Verdana" panose="020B0604030504040204" pitchFamily="34" charset="0"/>
              </a:rPr>
              <a:t>DATO</a:t>
            </a:r>
          </a:p>
          <a:p>
            <a:pPr>
              <a:spcAft>
                <a:spcPts val="600"/>
              </a:spcAft>
            </a:pPr>
            <a:r>
              <a:rPr lang="es-ES" sz="2000" dirty="0">
                <a:latin typeface="Verdana" panose="020B0604030504040204" pitchFamily="34" charset="0"/>
                <a:ea typeface="Verdana" panose="020B0604030504040204" pitchFamily="34" charset="0"/>
                <a:cs typeface="Verdana" panose="020B0604030504040204" pitchFamily="34" charset="0"/>
              </a:rPr>
              <a:t>Elemento primarios de información que por sí solos son irrelevantes como apoyo a la toma de decisiones.</a:t>
            </a:r>
          </a:p>
          <a:p>
            <a:pPr>
              <a:spcAft>
                <a:spcPts val="600"/>
              </a:spcAft>
            </a:pPr>
            <a:r>
              <a:rPr lang="es-ES" sz="2000" dirty="0">
                <a:latin typeface="Verdana" panose="020B0604030504040204" pitchFamily="34" charset="0"/>
                <a:ea typeface="Verdana" panose="020B0604030504040204" pitchFamily="34" charset="0"/>
                <a:cs typeface="Verdana" panose="020B0604030504040204" pitchFamily="34" charset="0"/>
              </a:rPr>
              <a:t>Adecuados para la comunicación, interpretación y procesamiento por seres humanos o </a:t>
            </a:r>
            <a:r>
              <a:rPr lang="en-US" sz="2000" dirty="0" err="1">
                <a:latin typeface="Verdana" panose="020B0604030504040204" pitchFamily="34" charset="0"/>
                <a:ea typeface="Verdana" panose="020B0604030504040204" pitchFamily="34" charset="0"/>
                <a:cs typeface="Verdana" panose="020B0604030504040204" pitchFamily="34" charset="0"/>
              </a:rPr>
              <a:t>medios</a:t>
            </a:r>
            <a:r>
              <a:rPr lang="en-US" sz="2000" dirty="0">
                <a:latin typeface="Verdana" panose="020B0604030504040204" pitchFamily="34" charset="0"/>
                <a:ea typeface="Verdana" panose="020B0604030504040204" pitchFamily="34" charset="0"/>
                <a:cs typeface="Verdana" panose="020B0604030504040204" pitchFamily="34" charset="0"/>
              </a:rPr>
              <a:t> </a:t>
            </a:r>
            <a:r>
              <a:rPr lang="en-US" sz="2000" dirty="0" err="1">
                <a:latin typeface="Verdana" panose="020B0604030504040204" pitchFamily="34" charset="0"/>
                <a:ea typeface="Verdana" panose="020B0604030504040204" pitchFamily="34" charset="0"/>
                <a:cs typeface="Verdana" panose="020B0604030504040204" pitchFamily="34" charset="0"/>
              </a:rPr>
              <a:t>automáticos</a:t>
            </a:r>
            <a:r>
              <a:rPr lang="en-US" sz="2000" dirty="0">
                <a:latin typeface="Verdana" panose="020B0604030504040204" pitchFamily="34" charset="0"/>
                <a:ea typeface="Verdana" panose="020B0604030504040204" pitchFamily="34" charset="0"/>
                <a:cs typeface="Verdana" panose="020B0604030504040204" pitchFamily="34" charset="0"/>
              </a:rPr>
              <a:t>.</a:t>
            </a:r>
          </a:p>
        </p:txBody>
      </p:sp>
      <p:sp>
        <p:nvSpPr>
          <p:cNvPr id="8" name="7 CuadroTexto"/>
          <p:cNvSpPr txBox="1"/>
          <p:nvPr/>
        </p:nvSpPr>
        <p:spPr>
          <a:xfrm>
            <a:off x="159488" y="4099349"/>
            <a:ext cx="6096000" cy="2077492"/>
          </a:xfrm>
          <a:prstGeom prst="rect">
            <a:avLst/>
          </a:prstGeom>
        </p:spPr>
        <p:txBody>
          <a:bodyPr wrap="square">
            <a:spAutoFit/>
          </a:bodyPr>
          <a:lstStyle>
            <a:defPPr>
              <a:defRPr lang="es-ES"/>
            </a:defPPr>
            <a:lvl1pPr>
              <a:defRPr>
                <a:latin typeface="Verdana" panose="020B0604030504040204" pitchFamily="34" charset="0"/>
                <a:ea typeface="Verdana" panose="020B0604030504040204" pitchFamily="34" charset="0"/>
                <a:cs typeface="Verdana" panose="020B0604030504040204" pitchFamily="34" charset="0"/>
              </a:defRPr>
            </a:lvl1pPr>
          </a:lstStyle>
          <a:p>
            <a:pPr algn="r">
              <a:spcAft>
                <a:spcPts val="600"/>
              </a:spcAft>
            </a:pPr>
            <a:r>
              <a:rPr lang="es-ES" sz="2000" b="1" dirty="0">
                <a:solidFill>
                  <a:srgbClr val="C00000"/>
                </a:solidFill>
              </a:rPr>
              <a:t>INFORMACIÓN</a:t>
            </a:r>
          </a:p>
          <a:p>
            <a:pPr algn="r"/>
            <a:r>
              <a:rPr lang="es-ES" sz="2000" dirty="0"/>
              <a:t>Conjunto de datos que tienen un significado </a:t>
            </a:r>
            <a:br>
              <a:rPr lang="es-ES" sz="2000" dirty="0"/>
            </a:br>
            <a:r>
              <a:rPr lang="es-ES" sz="2000" dirty="0"/>
              <a:t>(</a:t>
            </a:r>
            <a:r>
              <a:rPr lang="es-ES" sz="2200" dirty="0"/>
              <a:t>relevancia, propósito y contexto</a:t>
            </a:r>
            <a:r>
              <a:rPr lang="es-ES" sz="2000" dirty="0"/>
              <a:t>), </a:t>
            </a:r>
            <a:br>
              <a:rPr lang="es-ES" sz="2000" dirty="0"/>
            </a:br>
            <a:r>
              <a:rPr lang="es-ES" sz="2000" dirty="0"/>
              <a:t>y que por lo tanto son de utilidad </a:t>
            </a:r>
            <a:br>
              <a:rPr lang="es-ES" sz="2000" dirty="0"/>
            </a:br>
            <a:r>
              <a:rPr lang="es-ES" sz="2000" dirty="0"/>
              <a:t>para quién debe tomar decisiones, </a:t>
            </a:r>
            <a:br>
              <a:rPr lang="es-ES" sz="2000" dirty="0"/>
            </a:br>
            <a:r>
              <a:rPr lang="es-ES" sz="2000" dirty="0"/>
              <a:t>al disminuir su incertidumbre.</a:t>
            </a:r>
            <a:endParaRPr lang="en-US" sz="2000" dirty="0"/>
          </a:p>
        </p:txBody>
      </p:sp>
      <p:sp>
        <p:nvSpPr>
          <p:cNvPr id="10" name="9 CuadroTexto"/>
          <p:cNvSpPr txBox="1"/>
          <p:nvPr/>
        </p:nvSpPr>
        <p:spPr>
          <a:xfrm>
            <a:off x="9378207" y="6316536"/>
            <a:ext cx="2728952" cy="369332"/>
          </a:xfrm>
          <a:prstGeom prst="rect">
            <a:avLst/>
          </a:prstGeom>
          <a:noFill/>
        </p:spPr>
        <p:txBody>
          <a:bodyPr wrap="none" rtlCol="0">
            <a:spAutoFit/>
          </a:bodyPr>
          <a:lstStyle/>
          <a:p>
            <a:r>
              <a:rPr lang="en-US" dirty="0">
                <a:hlinkClick r:id="rId3"/>
              </a:rPr>
              <a:t>Davenport y </a:t>
            </a:r>
            <a:r>
              <a:rPr lang="en-US" dirty="0" err="1">
                <a:hlinkClick r:id="rId3"/>
              </a:rPr>
              <a:t>Prusak</a:t>
            </a:r>
            <a:r>
              <a:rPr lang="en-US" dirty="0">
                <a:hlinkClick r:id="rId3"/>
              </a:rPr>
              <a:t> (1999)</a:t>
            </a:r>
            <a:r>
              <a:rPr lang="en-US" dirty="0"/>
              <a:t>.</a:t>
            </a:r>
          </a:p>
        </p:txBody>
      </p:sp>
      <p:pic>
        <p:nvPicPr>
          <p:cNvPr id="3" name="Imagen 2">
            <a:extLst>
              <a:ext uri="{FF2B5EF4-FFF2-40B4-BE49-F238E27FC236}">
                <a16:creationId xmlns:a16="http://schemas.microsoft.com/office/drawing/2014/main" id="{3FC6626A-6659-4A5F-B994-81DBB05C99C9}"/>
              </a:ext>
            </a:extLst>
          </p:cNvPr>
          <p:cNvPicPr>
            <a:picLocks noChangeAspect="1"/>
          </p:cNvPicPr>
          <p:nvPr/>
        </p:nvPicPr>
        <p:blipFill>
          <a:blip r:embed="rId4"/>
          <a:stretch>
            <a:fillRect/>
          </a:stretch>
        </p:blipFill>
        <p:spPr>
          <a:xfrm>
            <a:off x="766265" y="1453734"/>
            <a:ext cx="2552700" cy="847725"/>
          </a:xfrm>
          <a:prstGeom prst="rect">
            <a:avLst/>
          </a:prstGeom>
        </p:spPr>
      </p:pic>
      <p:pic>
        <p:nvPicPr>
          <p:cNvPr id="4" name="Imagen 3">
            <a:extLst>
              <a:ext uri="{FF2B5EF4-FFF2-40B4-BE49-F238E27FC236}">
                <a16:creationId xmlns:a16="http://schemas.microsoft.com/office/drawing/2014/main" id="{17E31592-5E11-49B2-815F-25F338D25E69}"/>
              </a:ext>
            </a:extLst>
          </p:cNvPr>
          <p:cNvPicPr>
            <a:picLocks noChangeAspect="1"/>
          </p:cNvPicPr>
          <p:nvPr/>
        </p:nvPicPr>
        <p:blipFill>
          <a:blip r:embed="rId5"/>
          <a:stretch>
            <a:fillRect/>
          </a:stretch>
        </p:blipFill>
        <p:spPr>
          <a:xfrm>
            <a:off x="7337947" y="3677361"/>
            <a:ext cx="3057098" cy="2294895"/>
          </a:xfrm>
          <a:prstGeom prst="rect">
            <a:avLst/>
          </a:prstGeom>
        </p:spPr>
      </p:pic>
    </p:spTree>
    <p:extLst>
      <p:ext uri="{BB962C8B-B14F-4D97-AF65-F5344CB8AC3E}">
        <p14:creationId xmlns:p14="http://schemas.microsoft.com/office/powerpoint/2010/main" val="3677375636"/>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lipse 10">
            <a:extLst>
              <a:ext uri="{FF2B5EF4-FFF2-40B4-BE49-F238E27FC236}">
                <a16:creationId xmlns:a16="http://schemas.microsoft.com/office/drawing/2014/main" id="{891964A3-A09E-4EDF-A533-04E347619A18}"/>
              </a:ext>
            </a:extLst>
          </p:cNvPr>
          <p:cNvSpPr/>
          <p:nvPr/>
        </p:nvSpPr>
        <p:spPr>
          <a:xfrm>
            <a:off x="5261867" y="2702505"/>
            <a:ext cx="123145" cy="123145"/>
          </a:xfrm>
          <a:prstGeom prst="ellipse">
            <a:avLst/>
          </a:prstGeom>
        </p:spPr>
        <p:style>
          <a:lnRef idx="1">
            <a:schemeClr val="accent5">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12" name="Elipse 11">
            <a:extLst>
              <a:ext uri="{FF2B5EF4-FFF2-40B4-BE49-F238E27FC236}">
                <a16:creationId xmlns:a16="http://schemas.microsoft.com/office/drawing/2014/main" id="{2B376082-B616-4F4D-A312-A38C17435F4C}"/>
              </a:ext>
            </a:extLst>
          </p:cNvPr>
          <p:cNvSpPr/>
          <p:nvPr/>
        </p:nvSpPr>
        <p:spPr>
          <a:xfrm>
            <a:off x="5168276" y="2929908"/>
            <a:ext cx="123145" cy="123145"/>
          </a:xfrm>
          <a:prstGeom prst="ellipse">
            <a:avLst/>
          </a:prstGeom>
        </p:spPr>
        <p:style>
          <a:lnRef idx="1">
            <a:schemeClr val="accent6">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sp>
      <p:sp>
        <p:nvSpPr>
          <p:cNvPr id="20" name="Forma libre: forma 19">
            <a:extLst>
              <a:ext uri="{FF2B5EF4-FFF2-40B4-BE49-F238E27FC236}">
                <a16:creationId xmlns:a16="http://schemas.microsoft.com/office/drawing/2014/main" id="{8EB40EA9-AEC3-4839-ACC6-1CE5B5242E2E}"/>
              </a:ext>
            </a:extLst>
          </p:cNvPr>
          <p:cNvSpPr/>
          <p:nvPr/>
        </p:nvSpPr>
        <p:spPr>
          <a:xfrm>
            <a:off x="3335546" y="4466892"/>
            <a:ext cx="2656255" cy="712212"/>
          </a:xfrm>
          <a:custGeom>
            <a:avLst/>
            <a:gdLst>
              <a:gd name="connsiteX0" fmla="*/ 0 w 2656255"/>
              <a:gd name="connsiteY0" fmla="*/ 118704 h 712212"/>
              <a:gd name="connsiteX1" fmla="*/ 118704 w 2656255"/>
              <a:gd name="connsiteY1" fmla="*/ 0 h 712212"/>
              <a:gd name="connsiteX2" fmla="*/ 2537551 w 2656255"/>
              <a:gd name="connsiteY2" fmla="*/ 0 h 712212"/>
              <a:gd name="connsiteX3" fmla="*/ 2656255 w 2656255"/>
              <a:gd name="connsiteY3" fmla="*/ 118704 h 712212"/>
              <a:gd name="connsiteX4" fmla="*/ 2656255 w 2656255"/>
              <a:gd name="connsiteY4" fmla="*/ 593508 h 712212"/>
              <a:gd name="connsiteX5" fmla="*/ 2537551 w 2656255"/>
              <a:gd name="connsiteY5" fmla="*/ 712212 h 712212"/>
              <a:gd name="connsiteX6" fmla="*/ 118704 w 2656255"/>
              <a:gd name="connsiteY6" fmla="*/ 712212 h 712212"/>
              <a:gd name="connsiteX7" fmla="*/ 0 w 2656255"/>
              <a:gd name="connsiteY7" fmla="*/ 593508 h 712212"/>
              <a:gd name="connsiteX8" fmla="*/ 0 w 2656255"/>
              <a:gd name="connsiteY8" fmla="*/ 118704 h 71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6255" h="712212">
                <a:moveTo>
                  <a:pt x="0" y="118704"/>
                </a:moveTo>
                <a:cubicBezTo>
                  <a:pt x="0" y="53146"/>
                  <a:pt x="53146" y="0"/>
                  <a:pt x="118704" y="0"/>
                </a:cubicBezTo>
                <a:lnTo>
                  <a:pt x="2537551" y="0"/>
                </a:lnTo>
                <a:cubicBezTo>
                  <a:pt x="2603109" y="0"/>
                  <a:pt x="2656255" y="53146"/>
                  <a:pt x="2656255" y="118704"/>
                </a:cubicBezTo>
                <a:lnTo>
                  <a:pt x="2656255" y="593508"/>
                </a:lnTo>
                <a:cubicBezTo>
                  <a:pt x="2656255" y="659066"/>
                  <a:pt x="2603109" y="712212"/>
                  <a:pt x="2537551" y="712212"/>
                </a:cubicBezTo>
                <a:lnTo>
                  <a:pt x="118704" y="712212"/>
                </a:lnTo>
                <a:cubicBezTo>
                  <a:pt x="53146" y="712212"/>
                  <a:pt x="0" y="659066"/>
                  <a:pt x="0" y="593508"/>
                </a:cubicBezTo>
                <a:lnTo>
                  <a:pt x="0" y="118704"/>
                </a:lnTo>
                <a:close/>
              </a:path>
            </a:pathLst>
          </a:custGeom>
          <a:ln/>
        </p:spPr>
        <p:style>
          <a:lnRef idx="2">
            <a:schemeClr val="dk1"/>
          </a:lnRef>
          <a:fillRef idx="1">
            <a:schemeClr val="lt1"/>
          </a:fillRef>
          <a:effectRef idx="0">
            <a:schemeClr val="dk1"/>
          </a:effectRef>
          <a:fontRef idx="minor">
            <a:schemeClr val="dk1"/>
          </a:fontRef>
        </p:style>
        <p:txBody>
          <a:bodyPr spcFirstLastPara="0" vert="horz" wrap="square" lIns="603339" tIns="110967" rIns="110967" bIns="110967" numCol="1" spcCol="1270" rtlCol="0" anchor="ctr" anchorCtr="0">
            <a:noAutofit/>
          </a:bodyPr>
          <a:lstStyle/>
          <a:p>
            <a:pPr defTabSz="1555750">
              <a:lnSpc>
                <a:spcPct val="90000"/>
              </a:lnSpc>
              <a:spcBef>
                <a:spcPct val="0"/>
              </a:spcBef>
              <a:spcAft>
                <a:spcPct val="35000"/>
              </a:spcAft>
            </a:pPr>
            <a:r>
              <a:rPr lang="es-ES" sz="3500" dirty="0">
                <a:solidFill>
                  <a:srgbClr val="CC0000"/>
                </a:solidFill>
              </a:rPr>
              <a:t>Datos</a:t>
            </a:r>
            <a:endParaRPr lang="en-US" sz="3500" dirty="0">
              <a:solidFill>
                <a:srgbClr val="CC0000"/>
              </a:solidFill>
            </a:endParaRPr>
          </a:p>
        </p:txBody>
      </p:sp>
      <p:sp>
        <p:nvSpPr>
          <p:cNvPr id="21" name="Elipse 20">
            <a:extLst>
              <a:ext uri="{FF2B5EF4-FFF2-40B4-BE49-F238E27FC236}">
                <a16:creationId xmlns:a16="http://schemas.microsoft.com/office/drawing/2014/main" id="{7866486E-2ECE-4587-AEAE-233AE3367B68}"/>
              </a:ext>
            </a:extLst>
          </p:cNvPr>
          <p:cNvSpPr/>
          <p:nvPr/>
        </p:nvSpPr>
        <p:spPr>
          <a:xfrm>
            <a:off x="2422977" y="3959660"/>
            <a:ext cx="1260000" cy="1440000"/>
          </a:xfrm>
          <a:prstGeom prst="ellipse">
            <a:avLst/>
          </a:prstGeom>
          <a:blipFill>
            <a:blip r:embed="rId3">
              <a:extLst>
                <a:ext uri="{28A0092B-C50C-407E-A947-70E740481C1C}">
                  <a14:useLocalDpi xmlns:a14="http://schemas.microsoft.com/office/drawing/2010/main" val="0"/>
                </a:ext>
              </a:extLst>
            </a:blip>
            <a:srcRect/>
            <a:stretch>
              <a:fillRect t="-11000" b="-11000"/>
            </a:stretch>
          </a:blipFill>
        </p:spPr>
        <p:style>
          <a:lnRef idx="0">
            <a:schemeClr val="lt1">
              <a:hueOff val="0"/>
              <a:satOff val="0"/>
              <a:lumOff val="0"/>
              <a:alphaOff val="0"/>
            </a:schemeClr>
          </a:lnRef>
          <a:fillRef idx="1">
            <a:scrgbClr r="0" g="0" b="0"/>
          </a:fillRef>
          <a:effectRef idx="2">
            <a:schemeClr val="accent2">
              <a:tint val="50000"/>
              <a:hueOff val="0"/>
              <a:satOff val="0"/>
              <a:lumOff val="0"/>
              <a:alphaOff val="0"/>
            </a:schemeClr>
          </a:effectRef>
          <a:fontRef idx="minor">
            <a:schemeClr val="lt1">
              <a:hueOff val="0"/>
              <a:satOff val="0"/>
              <a:lumOff val="0"/>
              <a:alphaOff val="0"/>
            </a:schemeClr>
          </a:fontRef>
        </p:style>
      </p:sp>
      <p:sp>
        <p:nvSpPr>
          <p:cNvPr id="22" name="Forma libre: forma 21">
            <a:extLst>
              <a:ext uri="{FF2B5EF4-FFF2-40B4-BE49-F238E27FC236}">
                <a16:creationId xmlns:a16="http://schemas.microsoft.com/office/drawing/2014/main" id="{1028E0B3-2022-4B89-B42B-0D2CC6770B74}"/>
              </a:ext>
            </a:extLst>
          </p:cNvPr>
          <p:cNvSpPr/>
          <p:nvPr/>
        </p:nvSpPr>
        <p:spPr>
          <a:xfrm>
            <a:off x="5156770" y="2755326"/>
            <a:ext cx="3241056" cy="712212"/>
          </a:xfrm>
          <a:custGeom>
            <a:avLst/>
            <a:gdLst>
              <a:gd name="connsiteX0" fmla="*/ 0 w 3241056"/>
              <a:gd name="connsiteY0" fmla="*/ 118704 h 712212"/>
              <a:gd name="connsiteX1" fmla="*/ 118704 w 3241056"/>
              <a:gd name="connsiteY1" fmla="*/ 0 h 712212"/>
              <a:gd name="connsiteX2" fmla="*/ 3122352 w 3241056"/>
              <a:gd name="connsiteY2" fmla="*/ 0 h 712212"/>
              <a:gd name="connsiteX3" fmla="*/ 3241056 w 3241056"/>
              <a:gd name="connsiteY3" fmla="*/ 118704 h 712212"/>
              <a:gd name="connsiteX4" fmla="*/ 3241056 w 3241056"/>
              <a:gd name="connsiteY4" fmla="*/ 593508 h 712212"/>
              <a:gd name="connsiteX5" fmla="*/ 3122352 w 3241056"/>
              <a:gd name="connsiteY5" fmla="*/ 712212 h 712212"/>
              <a:gd name="connsiteX6" fmla="*/ 118704 w 3241056"/>
              <a:gd name="connsiteY6" fmla="*/ 712212 h 712212"/>
              <a:gd name="connsiteX7" fmla="*/ 0 w 3241056"/>
              <a:gd name="connsiteY7" fmla="*/ 593508 h 712212"/>
              <a:gd name="connsiteX8" fmla="*/ 0 w 3241056"/>
              <a:gd name="connsiteY8" fmla="*/ 118704 h 71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1056" h="712212">
                <a:moveTo>
                  <a:pt x="0" y="118704"/>
                </a:moveTo>
                <a:cubicBezTo>
                  <a:pt x="0" y="53146"/>
                  <a:pt x="53146" y="0"/>
                  <a:pt x="118704" y="0"/>
                </a:cubicBezTo>
                <a:lnTo>
                  <a:pt x="3122352" y="0"/>
                </a:lnTo>
                <a:cubicBezTo>
                  <a:pt x="3187910" y="0"/>
                  <a:pt x="3241056" y="53146"/>
                  <a:pt x="3241056" y="118704"/>
                </a:cubicBezTo>
                <a:lnTo>
                  <a:pt x="3241056" y="593508"/>
                </a:lnTo>
                <a:cubicBezTo>
                  <a:pt x="3241056" y="659066"/>
                  <a:pt x="3187910" y="712212"/>
                  <a:pt x="3122352" y="712212"/>
                </a:cubicBezTo>
                <a:lnTo>
                  <a:pt x="118704" y="712212"/>
                </a:lnTo>
                <a:cubicBezTo>
                  <a:pt x="53146" y="712212"/>
                  <a:pt x="0" y="659066"/>
                  <a:pt x="0" y="593508"/>
                </a:cubicBezTo>
                <a:lnTo>
                  <a:pt x="0" y="118704"/>
                </a:lnTo>
                <a:close/>
              </a:path>
            </a:pathLst>
          </a:custGeom>
          <a:ln/>
        </p:spPr>
        <p:style>
          <a:lnRef idx="2">
            <a:schemeClr val="dk1"/>
          </a:lnRef>
          <a:fillRef idx="1">
            <a:schemeClr val="lt1"/>
          </a:fillRef>
          <a:effectRef idx="0">
            <a:schemeClr val="dk1"/>
          </a:effectRef>
          <a:fontRef idx="minor">
            <a:schemeClr val="dk1"/>
          </a:fontRef>
        </p:style>
        <p:txBody>
          <a:bodyPr spcFirstLastPara="0" vert="horz" wrap="square" lIns="603339" tIns="110967" rIns="110967" bIns="110967" numCol="1" spcCol="1270" rtlCol="0" anchor="ctr" anchorCtr="0">
            <a:noAutofit/>
          </a:bodyPr>
          <a:lstStyle/>
          <a:p>
            <a:pPr algn="ctr" defTabSz="1555750">
              <a:lnSpc>
                <a:spcPct val="90000"/>
              </a:lnSpc>
              <a:spcBef>
                <a:spcPct val="0"/>
              </a:spcBef>
              <a:spcAft>
                <a:spcPct val="35000"/>
              </a:spcAft>
            </a:pPr>
            <a:r>
              <a:rPr lang="es-ES" sz="3500" dirty="0">
                <a:solidFill>
                  <a:srgbClr val="CC0000"/>
                </a:solidFill>
                <a:latin typeface="Calibri"/>
              </a:rPr>
              <a:t>Información </a:t>
            </a:r>
            <a:endParaRPr lang="en-US" sz="3500" dirty="0">
              <a:solidFill>
                <a:srgbClr val="CC0000"/>
              </a:solidFill>
              <a:latin typeface="Calibri"/>
            </a:endParaRPr>
          </a:p>
        </p:txBody>
      </p:sp>
      <p:sp>
        <p:nvSpPr>
          <p:cNvPr id="23" name="Elipse 22">
            <a:extLst>
              <a:ext uri="{FF2B5EF4-FFF2-40B4-BE49-F238E27FC236}">
                <a16:creationId xmlns:a16="http://schemas.microsoft.com/office/drawing/2014/main" id="{3EBD5FF0-26B7-432A-8A64-24B3C2E07461}"/>
              </a:ext>
            </a:extLst>
          </p:cNvPr>
          <p:cNvSpPr/>
          <p:nvPr/>
        </p:nvSpPr>
        <p:spPr>
          <a:xfrm>
            <a:off x="3907324" y="2289646"/>
            <a:ext cx="1440000" cy="1440000"/>
          </a:xfrm>
          <a:prstGeom prst="ellipse">
            <a:avLst/>
          </a:prstGeom>
          <a:blipFill>
            <a:blip r:embed="rId4"/>
            <a:srcRect/>
            <a:stretch>
              <a:fillRect t="-4000" b="-4000"/>
            </a:stretch>
          </a:blipFill>
          <a:ln>
            <a:solidFill>
              <a:schemeClr val="tx1"/>
            </a:solidFill>
          </a:ln>
        </p:spPr>
        <p:style>
          <a:lnRef idx="0">
            <a:scrgbClr r="0" g="0" b="0"/>
          </a:lnRef>
          <a:fillRef idx="1">
            <a:scrgbClr r="0" g="0" b="0"/>
          </a:fillRef>
          <a:effectRef idx="2">
            <a:schemeClr val="accent3">
              <a:tint val="50000"/>
              <a:hueOff val="0"/>
              <a:satOff val="0"/>
              <a:lumOff val="0"/>
              <a:alphaOff val="0"/>
            </a:schemeClr>
          </a:effectRef>
          <a:fontRef idx="minor">
            <a:schemeClr val="lt1">
              <a:hueOff val="0"/>
              <a:satOff val="0"/>
              <a:lumOff val="0"/>
              <a:alphaOff val="0"/>
            </a:schemeClr>
          </a:fontRef>
        </p:style>
      </p:sp>
      <p:sp>
        <p:nvSpPr>
          <p:cNvPr id="24" name="Forma libre: forma 23">
            <a:extLst>
              <a:ext uri="{FF2B5EF4-FFF2-40B4-BE49-F238E27FC236}">
                <a16:creationId xmlns:a16="http://schemas.microsoft.com/office/drawing/2014/main" id="{F54A5703-5FC2-4657-A6EF-BBD0AB2501A4}"/>
              </a:ext>
            </a:extLst>
          </p:cNvPr>
          <p:cNvSpPr/>
          <p:nvPr/>
        </p:nvSpPr>
        <p:spPr>
          <a:xfrm>
            <a:off x="5615460" y="703536"/>
            <a:ext cx="3495605" cy="712212"/>
          </a:xfrm>
          <a:custGeom>
            <a:avLst/>
            <a:gdLst>
              <a:gd name="connsiteX0" fmla="*/ 0 w 3495605"/>
              <a:gd name="connsiteY0" fmla="*/ 118704 h 712212"/>
              <a:gd name="connsiteX1" fmla="*/ 118704 w 3495605"/>
              <a:gd name="connsiteY1" fmla="*/ 0 h 712212"/>
              <a:gd name="connsiteX2" fmla="*/ 3376901 w 3495605"/>
              <a:gd name="connsiteY2" fmla="*/ 0 h 712212"/>
              <a:gd name="connsiteX3" fmla="*/ 3495605 w 3495605"/>
              <a:gd name="connsiteY3" fmla="*/ 118704 h 712212"/>
              <a:gd name="connsiteX4" fmla="*/ 3495605 w 3495605"/>
              <a:gd name="connsiteY4" fmla="*/ 593508 h 712212"/>
              <a:gd name="connsiteX5" fmla="*/ 3376901 w 3495605"/>
              <a:gd name="connsiteY5" fmla="*/ 712212 h 712212"/>
              <a:gd name="connsiteX6" fmla="*/ 118704 w 3495605"/>
              <a:gd name="connsiteY6" fmla="*/ 712212 h 712212"/>
              <a:gd name="connsiteX7" fmla="*/ 0 w 3495605"/>
              <a:gd name="connsiteY7" fmla="*/ 593508 h 712212"/>
              <a:gd name="connsiteX8" fmla="*/ 0 w 3495605"/>
              <a:gd name="connsiteY8" fmla="*/ 118704 h 71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5605" h="712212">
                <a:moveTo>
                  <a:pt x="0" y="118704"/>
                </a:moveTo>
                <a:cubicBezTo>
                  <a:pt x="0" y="53146"/>
                  <a:pt x="53146" y="0"/>
                  <a:pt x="118704" y="0"/>
                </a:cubicBezTo>
                <a:lnTo>
                  <a:pt x="3376901" y="0"/>
                </a:lnTo>
                <a:cubicBezTo>
                  <a:pt x="3442459" y="0"/>
                  <a:pt x="3495605" y="53146"/>
                  <a:pt x="3495605" y="118704"/>
                </a:cubicBezTo>
                <a:lnTo>
                  <a:pt x="3495605" y="593508"/>
                </a:lnTo>
                <a:cubicBezTo>
                  <a:pt x="3495605" y="659066"/>
                  <a:pt x="3442459" y="712212"/>
                  <a:pt x="3376901" y="712212"/>
                </a:cubicBezTo>
                <a:lnTo>
                  <a:pt x="118704" y="712212"/>
                </a:lnTo>
                <a:cubicBezTo>
                  <a:pt x="53146" y="712212"/>
                  <a:pt x="0" y="659066"/>
                  <a:pt x="0" y="593508"/>
                </a:cubicBezTo>
                <a:lnTo>
                  <a:pt x="0" y="118704"/>
                </a:lnTo>
                <a:close/>
              </a:path>
            </a:pathLst>
          </a:custGeom>
          <a:ln/>
        </p:spPr>
        <p:style>
          <a:lnRef idx="2">
            <a:schemeClr val="dk1"/>
          </a:lnRef>
          <a:fillRef idx="1">
            <a:schemeClr val="lt1"/>
          </a:fillRef>
          <a:effectRef idx="0">
            <a:schemeClr val="dk1"/>
          </a:effectRef>
          <a:fontRef idx="minor">
            <a:schemeClr val="dk1"/>
          </a:fontRef>
        </p:style>
        <p:txBody>
          <a:bodyPr spcFirstLastPara="0" vert="horz" wrap="square" lIns="603339" tIns="110967" rIns="110967" bIns="110967" numCol="1" spcCol="1270" rtlCol="0" anchor="ctr" anchorCtr="0">
            <a:noAutofit/>
          </a:bodyPr>
          <a:lstStyle/>
          <a:p>
            <a:pPr algn="ctr">
              <a:lnSpc>
                <a:spcPct val="90000"/>
              </a:lnSpc>
              <a:spcBef>
                <a:spcPct val="0"/>
              </a:spcBef>
              <a:spcAft>
                <a:spcPct val="35000"/>
              </a:spcAft>
            </a:pPr>
            <a:r>
              <a:rPr lang="es-ES" sz="3500" dirty="0">
                <a:solidFill>
                  <a:srgbClr val="CC0000"/>
                </a:solidFill>
                <a:latin typeface="Calibri"/>
              </a:rPr>
              <a:t>Conocimiento</a:t>
            </a:r>
            <a:endParaRPr lang="en-US" sz="3500" dirty="0">
              <a:solidFill>
                <a:srgbClr val="CC0000"/>
              </a:solidFill>
              <a:latin typeface="Calibri"/>
            </a:endParaRPr>
          </a:p>
        </p:txBody>
      </p:sp>
      <p:sp>
        <p:nvSpPr>
          <p:cNvPr id="25" name="Elipse 24">
            <a:extLst>
              <a:ext uri="{FF2B5EF4-FFF2-40B4-BE49-F238E27FC236}">
                <a16:creationId xmlns:a16="http://schemas.microsoft.com/office/drawing/2014/main" id="{81EA956D-6B34-48E2-939A-A3D316767464}"/>
              </a:ext>
            </a:extLst>
          </p:cNvPr>
          <p:cNvSpPr/>
          <p:nvPr/>
        </p:nvSpPr>
        <p:spPr>
          <a:xfrm>
            <a:off x="4650932" y="320999"/>
            <a:ext cx="1440000" cy="1440000"/>
          </a:xfrm>
          <a:prstGeom prst="ellipse">
            <a:avLst/>
          </a:prstGeom>
          <a:blipFill>
            <a:blip r:embed="rId5"/>
            <a:srcRect/>
            <a:stretch>
              <a:fillRect/>
            </a:stretch>
          </a:blipFill>
          <a:ln>
            <a:solidFill>
              <a:schemeClr val="tx1"/>
            </a:solidFill>
          </a:ln>
        </p:spPr>
        <p:style>
          <a:lnRef idx="0">
            <a:scrgbClr r="0" g="0" b="0"/>
          </a:lnRef>
          <a:fillRef idx="1">
            <a:scrgbClr r="0" g="0" b="0"/>
          </a:fillRef>
          <a:effectRef idx="2">
            <a:schemeClr val="accent4">
              <a:tint val="50000"/>
              <a:hueOff val="0"/>
              <a:satOff val="0"/>
              <a:lumOff val="0"/>
              <a:alphaOff val="0"/>
            </a:schemeClr>
          </a:effectRef>
          <a:fontRef idx="minor">
            <a:schemeClr val="lt1">
              <a:hueOff val="0"/>
              <a:satOff val="0"/>
              <a:lumOff val="0"/>
              <a:alphaOff val="0"/>
            </a:schemeClr>
          </a:fontRef>
        </p:style>
      </p:sp>
      <p:sp>
        <p:nvSpPr>
          <p:cNvPr id="3" name="2 CuadroTexto"/>
          <p:cNvSpPr txBox="1"/>
          <p:nvPr/>
        </p:nvSpPr>
        <p:spPr>
          <a:xfrm>
            <a:off x="6090932" y="4375913"/>
            <a:ext cx="1898277" cy="923330"/>
          </a:xfrm>
          <a:prstGeom prst="rect">
            <a:avLst/>
          </a:prstGeom>
          <a:noFill/>
        </p:spPr>
        <p:txBody>
          <a:bodyPr wrap="none" rtlCol="0">
            <a:spAutoFit/>
          </a:bodyPr>
          <a:lstStyle/>
          <a:p>
            <a:r>
              <a:rPr lang="es-ES" dirty="0">
                <a:latin typeface="Verdana" panose="020B0604030504040204" pitchFamily="34" charset="0"/>
                <a:ea typeface="Verdana" panose="020B0604030504040204" pitchFamily="34" charset="0"/>
                <a:cs typeface="Verdana" panose="020B0604030504040204" pitchFamily="34" charset="0"/>
              </a:rPr>
              <a:t>ordenar,</a:t>
            </a:r>
            <a:br>
              <a:rPr lang="es-ES" dirty="0">
                <a:latin typeface="Verdana" panose="020B0604030504040204" pitchFamily="34" charset="0"/>
                <a:ea typeface="Verdana" panose="020B0604030504040204" pitchFamily="34" charset="0"/>
                <a:cs typeface="Verdana" panose="020B0604030504040204" pitchFamily="34" charset="0"/>
              </a:rPr>
            </a:br>
            <a:r>
              <a:rPr lang="es-ES" dirty="0">
                <a:latin typeface="Verdana" panose="020B0604030504040204" pitchFamily="34" charset="0"/>
                <a:ea typeface="Verdana" panose="020B0604030504040204" pitchFamily="34" charset="0"/>
                <a:cs typeface="Verdana" panose="020B0604030504040204" pitchFamily="34" charset="0"/>
              </a:rPr>
              <a:t>clasificar,</a:t>
            </a:r>
            <a:br>
              <a:rPr lang="es-ES" dirty="0">
                <a:latin typeface="Verdana" panose="020B0604030504040204" pitchFamily="34" charset="0"/>
                <a:ea typeface="Verdana" panose="020B0604030504040204" pitchFamily="34" charset="0"/>
                <a:cs typeface="Verdana" panose="020B0604030504040204" pitchFamily="34" charset="0"/>
              </a:rPr>
            </a:br>
            <a:r>
              <a:rPr lang="es-ES" dirty="0">
                <a:latin typeface="Verdana" panose="020B0604030504040204" pitchFamily="34" charset="0"/>
                <a:ea typeface="Verdana" panose="020B0604030504040204" pitchFamily="34" charset="0"/>
                <a:cs typeface="Verdana" panose="020B0604030504040204" pitchFamily="34" charset="0"/>
              </a:rPr>
              <a:t>contextualizar </a:t>
            </a: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5" name="4 CuadroTexto"/>
          <p:cNvSpPr txBox="1"/>
          <p:nvPr/>
        </p:nvSpPr>
        <p:spPr>
          <a:xfrm>
            <a:off x="8603447" y="2783801"/>
            <a:ext cx="1585690" cy="646331"/>
          </a:xfrm>
          <a:prstGeom prst="rect">
            <a:avLst/>
          </a:prstGeom>
          <a:noFill/>
        </p:spPr>
        <p:txBody>
          <a:bodyPr wrap="none" rtlCol="0">
            <a:spAutoFit/>
          </a:bodyPr>
          <a:lstStyle/>
          <a:p>
            <a:r>
              <a:rPr lang="es-ES" dirty="0">
                <a:latin typeface="Verdana" panose="020B0604030504040204" pitchFamily="34" charset="0"/>
                <a:ea typeface="Verdana" panose="020B0604030504040204" pitchFamily="34" charset="0"/>
                <a:cs typeface="Verdana" panose="020B0604030504040204" pitchFamily="34" charset="0"/>
              </a:rPr>
              <a:t>valor,</a:t>
            </a:r>
            <a:br>
              <a:rPr lang="es-ES" dirty="0">
                <a:latin typeface="Verdana" panose="020B0604030504040204" pitchFamily="34" charset="0"/>
                <a:ea typeface="Verdana" panose="020B0604030504040204" pitchFamily="34" charset="0"/>
                <a:cs typeface="Verdana" panose="020B0604030504040204" pitchFamily="34" charset="0"/>
              </a:rPr>
            </a:br>
            <a:r>
              <a:rPr lang="es-ES" dirty="0">
                <a:latin typeface="Verdana" panose="020B0604030504040204" pitchFamily="34" charset="0"/>
                <a:ea typeface="Verdana" panose="020B0604030504040204" pitchFamily="34" charset="0"/>
                <a:cs typeface="Verdana" panose="020B0604030504040204" pitchFamily="34" charset="0"/>
              </a:rPr>
              <a:t>complejidad</a:t>
            </a: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6" name="5 CuadroTexto"/>
          <p:cNvSpPr txBox="1"/>
          <p:nvPr/>
        </p:nvSpPr>
        <p:spPr>
          <a:xfrm>
            <a:off x="9196932" y="607927"/>
            <a:ext cx="1628972" cy="923330"/>
          </a:xfrm>
          <a:prstGeom prst="rect">
            <a:avLst/>
          </a:prstGeom>
          <a:noFill/>
        </p:spPr>
        <p:txBody>
          <a:bodyPr wrap="none" rtlCol="0">
            <a:spAutoFit/>
          </a:bodyPr>
          <a:lstStyle/>
          <a:p>
            <a:r>
              <a:rPr lang="es-ES" dirty="0">
                <a:latin typeface="Verdana" panose="020B0604030504040204" pitchFamily="34" charset="0"/>
                <a:ea typeface="Verdana" panose="020B0604030504040204" pitchFamily="34" charset="0"/>
                <a:cs typeface="Verdana" panose="020B0604030504040204" pitchFamily="34" charset="0"/>
              </a:rPr>
              <a:t>experiencia,</a:t>
            </a:r>
            <a:br>
              <a:rPr lang="es-ES" dirty="0">
                <a:latin typeface="Verdana" panose="020B0604030504040204" pitchFamily="34" charset="0"/>
                <a:ea typeface="Verdana" panose="020B0604030504040204" pitchFamily="34" charset="0"/>
                <a:cs typeface="Verdana" panose="020B0604030504040204" pitchFamily="34" charset="0"/>
              </a:rPr>
            </a:br>
            <a:r>
              <a:rPr lang="es-ES" dirty="0">
                <a:latin typeface="Verdana" panose="020B0604030504040204" pitchFamily="34" charset="0"/>
                <a:ea typeface="Verdana" panose="020B0604030504040204" pitchFamily="34" charset="0"/>
                <a:cs typeface="Verdana" panose="020B0604030504040204" pitchFamily="34" charset="0"/>
              </a:rPr>
              <a:t>criterio,</a:t>
            </a:r>
            <a:br>
              <a:rPr lang="es-ES" dirty="0">
                <a:latin typeface="Verdana" panose="020B0604030504040204" pitchFamily="34" charset="0"/>
                <a:ea typeface="Verdana" panose="020B0604030504040204" pitchFamily="34" charset="0"/>
                <a:cs typeface="Verdana" panose="020B0604030504040204" pitchFamily="34" charset="0"/>
              </a:rPr>
            </a:br>
            <a:r>
              <a:rPr lang="es-ES" dirty="0">
                <a:latin typeface="Verdana" panose="020B0604030504040204" pitchFamily="34" charset="0"/>
                <a:ea typeface="Verdana" panose="020B0604030504040204" pitchFamily="34" charset="0"/>
                <a:cs typeface="Verdana" panose="020B0604030504040204" pitchFamily="34" charset="0"/>
              </a:rPr>
              <a:t>interrelación</a:t>
            </a: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3078" name="Picture 6" descr="Dibujo de Avión comercial para colorear | Dibujos para colorear imprimir  gratis">
            <a:extLst>
              <a:ext uri="{FF2B5EF4-FFF2-40B4-BE49-F238E27FC236}">
                <a16:creationId xmlns:a16="http://schemas.microsoft.com/office/drawing/2014/main" id="{16AC6872-9D67-49B0-91A9-179C3868AD3A}"/>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895344">
            <a:off x="194784" y="1141328"/>
            <a:ext cx="3096861" cy="2187158"/>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BAAAF489-A2B0-4805-9F43-85614FF29DAA}"/>
              </a:ext>
            </a:extLst>
          </p:cNvPr>
          <p:cNvSpPr/>
          <p:nvPr/>
        </p:nvSpPr>
        <p:spPr>
          <a:xfrm>
            <a:off x="178340" y="6072255"/>
            <a:ext cx="7204953" cy="369332"/>
          </a:xfrm>
          <a:prstGeom prst="rect">
            <a:avLst/>
          </a:prstGeom>
        </p:spPr>
        <p:txBody>
          <a:bodyPr wrap="square">
            <a:spAutoFit/>
          </a:bodyPr>
          <a:lstStyle/>
          <a:p>
            <a:r>
              <a:rPr lang="es-ES" u="sng" dirty="0">
                <a:solidFill>
                  <a:srgbClr val="0000CC"/>
                </a:solidFill>
              </a:rPr>
              <a:t>https://revistas.ucm.es/index.php/DCIN/article/download/50814/47161/</a:t>
            </a:r>
          </a:p>
        </p:txBody>
      </p:sp>
      <p:pic>
        <p:nvPicPr>
          <p:cNvPr id="1025" name="Picture 1" descr="Pirámide de datos, información y conocimiento">
            <a:extLst>
              <a:ext uri="{FF2B5EF4-FFF2-40B4-BE49-F238E27FC236}">
                <a16:creationId xmlns:a16="http://schemas.microsoft.com/office/drawing/2014/main" id="{62894258-EC5F-43EF-A08B-6035AF9D17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886075" cy="15335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a:extLst>
              <a:ext uri="{FF2B5EF4-FFF2-40B4-BE49-F238E27FC236}">
                <a16:creationId xmlns:a16="http://schemas.microsoft.com/office/drawing/2014/main" id="{3020E975-FF8A-4C67-92B4-85EB49C17C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143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
            <a:extLst>
              <a:ext uri="{FF2B5EF4-FFF2-40B4-BE49-F238E27FC236}">
                <a16:creationId xmlns:a16="http://schemas.microsoft.com/office/drawing/2014/main" id="{386B11D8-3588-4F41-B478-70B9ACE613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143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
            <a:extLst>
              <a:ext uri="{FF2B5EF4-FFF2-40B4-BE49-F238E27FC236}">
                <a16:creationId xmlns:a16="http://schemas.microsoft.com/office/drawing/2014/main" id="{48D1BA0D-AA1D-427C-A623-44F63FD09F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143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
            <a:extLst>
              <a:ext uri="{FF2B5EF4-FFF2-40B4-BE49-F238E27FC236}">
                <a16:creationId xmlns:a16="http://schemas.microsoft.com/office/drawing/2014/main" id="{A7162EC4-A6CD-4C1E-84B6-5E8BBFB3FC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143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
            <a:extLst>
              <a:ext uri="{FF2B5EF4-FFF2-40B4-BE49-F238E27FC236}">
                <a16:creationId xmlns:a16="http://schemas.microsoft.com/office/drawing/2014/main" id="{38327756-70C6-4E8F-AE89-8743311A1D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14300" cy="11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575987"/>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Elementos de un Sistema de Información</a:t>
            </a:r>
            <a:endParaRPr lang="en-US" dirty="0"/>
          </a:p>
        </p:txBody>
      </p:sp>
      <p:sp>
        <p:nvSpPr>
          <p:cNvPr id="14" name="13 Flecha derecha"/>
          <p:cNvSpPr/>
          <p:nvPr/>
        </p:nvSpPr>
        <p:spPr>
          <a:xfrm>
            <a:off x="3273329" y="1176716"/>
            <a:ext cx="1927632" cy="1080000"/>
          </a:xfrm>
          <a:prstGeom prst="rightArrow">
            <a:avLst>
              <a:gd name="adj1" fmla="val 69436"/>
              <a:gd name="adj2" fmla="val 50000"/>
            </a:avLst>
          </a:prstGeom>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2000" b="1" dirty="0">
                <a:latin typeface="+mj-lt"/>
                <a:ea typeface="Verdana" panose="020B0604030504040204" pitchFamily="34" charset="0"/>
                <a:cs typeface="Verdana" panose="020B0604030504040204" pitchFamily="34" charset="0"/>
              </a:rPr>
              <a:t>Datos e</a:t>
            </a:r>
            <a:br>
              <a:rPr lang="es-ES" sz="2000" b="1" dirty="0">
                <a:latin typeface="+mj-lt"/>
                <a:ea typeface="Verdana" panose="020B0604030504040204" pitchFamily="34" charset="0"/>
                <a:cs typeface="Verdana" panose="020B0604030504040204" pitchFamily="34" charset="0"/>
              </a:rPr>
            </a:br>
            <a:r>
              <a:rPr lang="es-ES" sz="2000" b="1" dirty="0">
                <a:latin typeface="+mj-lt"/>
                <a:ea typeface="Verdana" panose="020B0604030504040204" pitchFamily="34" charset="0"/>
                <a:cs typeface="Verdana" panose="020B0604030504040204" pitchFamily="34" charset="0"/>
              </a:rPr>
              <a:t>información</a:t>
            </a:r>
          </a:p>
        </p:txBody>
      </p:sp>
      <p:sp>
        <p:nvSpPr>
          <p:cNvPr id="15" name="14 Flecha derecha"/>
          <p:cNvSpPr/>
          <p:nvPr/>
        </p:nvSpPr>
        <p:spPr>
          <a:xfrm>
            <a:off x="3273331" y="2889695"/>
            <a:ext cx="1927632" cy="1080000"/>
          </a:xfrm>
          <a:prstGeom prst="rightArrow">
            <a:avLst>
              <a:gd name="adj1" fmla="val 69436"/>
              <a:gd name="adj2" fmla="val 50000"/>
            </a:avLst>
          </a:prstGeom>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2000" b="1" dirty="0">
                <a:latin typeface="+mj-lt"/>
                <a:ea typeface="Verdana" panose="020B0604030504040204" pitchFamily="34" charset="0"/>
                <a:cs typeface="Verdana" panose="020B0604030504040204" pitchFamily="34" charset="0"/>
              </a:rPr>
              <a:t>Recursos </a:t>
            </a:r>
            <a:br>
              <a:rPr lang="es-ES" sz="2000" b="1" dirty="0">
                <a:latin typeface="+mj-lt"/>
                <a:ea typeface="Verdana" panose="020B0604030504040204" pitchFamily="34" charset="0"/>
                <a:cs typeface="Verdana" panose="020B0604030504040204" pitchFamily="34" charset="0"/>
              </a:rPr>
            </a:br>
            <a:r>
              <a:rPr lang="es-ES" sz="2000" b="1" dirty="0">
                <a:latin typeface="+mj-lt"/>
                <a:ea typeface="Verdana" panose="020B0604030504040204" pitchFamily="34" charset="0"/>
                <a:cs typeface="Verdana" panose="020B0604030504040204" pitchFamily="34" charset="0"/>
              </a:rPr>
              <a:t>Humanos</a:t>
            </a:r>
          </a:p>
        </p:txBody>
      </p:sp>
      <p:sp>
        <p:nvSpPr>
          <p:cNvPr id="16" name="15 Flecha derecha"/>
          <p:cNvSpPr/>
          <p:nvPr/>
        </p:nvSpPr>
        <p:spPr>
          <a:xfrm>
            <a:off x="3314274" y="4827424"/>
            <a:ext cx="1927632" cy="1080000"/>
          </a:xfrm>
          <a:prstGeom prst="rightArrow">
            <a:avLst>
              <a:gd name="adj1" fmla="val 69436"/>
              <a:gd name="adj2" fmla="val 50000"/>
            </a:avLst>
          </a:prstGeom>
          <a:ln w="31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s-ES" sz="2000" b="1" dirty="0">
                <a:latin typeface="+mj-lt"/>
                <a:ea typeface="Verdana" panose="020B0604030504040204" pitchFamily="34" charset="0"/>
                <a:cs typeface="Verdana" panose="020B0604030504040204" pitchFamily="34" charset="0"/>
              </a:rPr>
              <a:t>Recursos Materiales</a:t>
            </a:r>
          </a:p>
        </p:txBody>
      </p:sp>
      <p:pic>
        <p:nvPicPr>
          <p:cNvPr id="13" name="Imagen 12">
            <a:extLst>
              <a:ext uri="{FF2B5EF4-FFF2-40B4-BE49-F238E27FC236}">
                <a16:creationId xmlns:a16="http://schemas.microsoft.com/office/drawing/2014/main" id="{94434F11-21B6-471A-BD31-420C89C9FD9C}"/>
              </a:ext>
            </a:extLst>
          </p:cNvPr>
          <p:cNvPicPr>
            <a:picLocks noChangeAspect="1"/>
          </p:cNvPicPr>
          <p:nvPr/>
        </p:nvPicPr>
        <p:blipFill>
          <a:blip r:embed="rId4"/>
          <a:stretch>
            <a:fillRect/>
          </a:stretch>
        </p:blipFill>
        <p:spPr>
          <a:xfrm>
            <a:off x="1119597" y="1021152"/>
            <a:ext cx="1285734" cy="1562523"/>
          </a:xfrm>
          <a:prstGeom prst="rect">
            <a:avLst/>
          </a:prstGeom>
        </p:spPr>
      </p:pic>
      <p:pic>
        <p:nvPicPr>
          <p:cNvPr id="19" name="Picture 6" descr="Resultado de imagen de gente">
            <a:extLst>
              <a:ext uri="{FF2B5EF4-FFF2-40B4-BE49-F238E27FC236}">
                <a16:creationId xmlns:a16="http://schemas.microsoft.com/office/drawing/2014/main" id="{6CBAC9AC-68B6-4D4F-AEE6-D6D600D0CD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5407" y="2908805"/>
            <a:ext cx="1285734" cy="113144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Imagen relacionada">
            <a:extLst>
              <a:ext uri="{FF2B5EF4-FFF2-40B4-BE49-F238E27FC236}">
                <a16:creationId xmlns:a16="http://schemas.microsoft.com/office/drawing/2014/main" id="{268E511A-6E53-4371-91B2-B8804B96559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52171" y="4493127"/>
            <a:ext cx="1614375" cy="1657736"/>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C9206545-5D3D-47DA-9484-ABDC61F9BA92}"/>
              </a:ext>
            </a:extLst>
          </p:cNvPr>
          <p:cNvSpPr txBox="1"/>
          <p:nvPr/>
        </p:nvSpPr>
        <p:spPr>
          <a:xfrm>
            <a:off x="6476924" y="2656395"/>
            <a:ext cx="5019569" cy="1631216"/>
          </a:xfrm>
          <a:prstGeom prst="rect">
            <a:avLst/>
          </a:prstGeom>
          <a:noFill/>
        </p:spPr>
        <p:txBody>
          <a:bodyPr wrap="square" rtlCol="0">
            <a:spAutoFit/>
          </a:bodyPr>
          <a:lstStyle>
            <a:defPPr>
              <a:defRPr lang="es-ES"/>
            </a:defPPr>
            <a:lvl1pPr>
              <a:defRPr sz="2000">
                <a:solidFill>
                  <a:srgbClr val="CC0000"/>
                </a:solidFill>
                <a:latin typeface="Verdana" panose="020B0604030504040204" pitchFamily="34" charset="0"/>
                <a:ea typeface="Verdana" panose="020B0604030504040204" pitchFamily="34" charset="0"/>
              </a:defRPr>
            </a:lvl1pPr>
          </a:lstStyle>
          <a:p>
            <a:r>
              <a:rPr lang="es-ES" dirty="0">
                <a:solidFill>
                  <a:srgbClr val="C00000"/>
                </a:solidFill>
              </a:rPr>
              <a:t>Personas que interactúan con los recursos materiales </a:t>
            </a:r>
            <a:r>
              <a:rPr lang="es-ES" dirty="0">
                <a:solidFill>
                  <a:schemeClr val="tx1"/>
                </a:solidFill>
              </a:rPr>
              <a:t>(desde el máximo nivel ejecutivo hasta el usuario operativo), realizan los inputs y extraen los outputs del sistema.</a:t>
            </a:r>
          </a:p>
        </p:txBody>
      </p:sp>
      <p:sp>
        <p:nvSpPr>
          <p:cNvPr id="4" name="CuadroTexto 3">
            <a:extLst>
              <a:ext uri="{FF2B5EF4-FFF2-40B4-BE49-F238E27FC236}">
                <a16:creationId xmlns:a16="http://schemas.microsoft.com/office/drawing/2014/main" id="{CAAA0D90-F122-4E56-B3A7-D770D656558D}"/>
              </a:ext>
            </a:extLst>
          </p:cNvPr>
          <p:cNvSpPr txBox="1"/>
          <p:nvPr/>
        </p:nvSpPr>
        <p:spPr>
          <a:xfrm>
            <a:off x="6524801" y="4827424"/>
            <a:ext cx="5333215" cy="1384995"/>
          </a:xfrm>
          <a:prstGeom prst="rect">
            <a:avLst/>
          </a:prstGeom>
          <a:noFill/>
        </p:spPr>
        <p:txBody>
          <a:bodyPr wrap="square" rtlCol="0">
            <a:spAutoFit/>
          </a:bodyPr>
          <a:lstStyle/>
          <a:p>
            <a:r>
              <a:rPr lang="es-ES" sz="2000" dirty="0">
                <a:solidFill>
                  <a:srgbClr val="CC0000"/>
                </a:solidFill>
                <a:latin typeface="Verdana" panose="020B0604030504040204" pitchFamily="34" charset="0"/>
                <a:ea typeface="Verdana" panose="020B0604030504040204" pitchFamily="34" charset="0"/>
              </a:rPr>
              <a:t>Medios materiales </a:t>
            </a:r>
            <a:br>
              <a:rPr lang="es-ES" sz="2000" dirty="0">
                <a:solidFill>
                  <a:srgbClr val="CC0000"/>
                </a:solidFill>
                <a:latin typeface="Verdana" panose="020B0604030504040204" pitchFamily="34" charset="0"/>
                <a:ea typeface="Verdana" panose="020B0604030504040204" pitchFamily="34" charset="0"/>
              </a:rPr>
            </a:br>
            <a:r>
              <a:rPr lang="es-ES" sz="2000" dirty="0">
                <a:solidFill>
                  <a:srgbClr val="CC0000"/>
                </a:solidFill>
                <a:latin typeface="Verdana" panose="020B0604030504040204" pitchFamily="34" charset="0"/>
                <a:ea typeface="Verdana" panose="020B0604030504040204" pitchFamily="34" charset="0"/>
              </a:rPr>
              <a:t>para procesar los datos y la información </a:t>
            </a:r>
            <a:br>
              <a:rPr lang="es-ES" sz="2000" dirty="0">
                <a:solidFill>
                  <a:srgbClr val="CC0000"/>
                </a:solidFill>
                <a:latin typeface="Verdana" panose="020B0604030504040204" pitchFamily="34" charset="0"/>
                <a:ea typeface="Verdana" panose="020B0604030504040204" pitchFamily="34" charset="0"/>
              </a:rPr>
            </a:br>
            <a:r>
              <a:rPr lang="es-ES" sz="2000" dirty="0">
                <a:latin typeface="Verdana" panose="020B0604030504040204" pitchFamily="34" charset="0"/>
                <a:ea typeface="Verdana" panose="020B0604030504040204" pitchFamily="34" charset="0"/>
              </a:rPr>
              <a:t>Hoy en día hablamos de la </a:t>
            </a:r>
            <a:br>
              <a:rPr lang="es-ES" sz="2000" dirty="0">
                <a:latin typeface="Verdana" panose="020B0604030504040204" pitchFamily="34" charset="0"/>
                <a:ea typeface="Verdana" panose="020B0604030504040204" pitchFamily="34" charset="0"/>
              </a:rPr>
            </a:br>
            <a:r>
              <a:rPr lang="es-ES" sz="2400" dirty="0">
                <a:latin typeface="Verdana" panose="020B0604030504040204" pitchFamily="34" charset="0"/>
                <a:ea typeface="Verdana" panose="020B0604030504040204" pitchFamily="34" charset="0"/>
              </a:rPr>
              <a:t>Infraestructura Informática</a:t>
            </a:r>
            <a:endParaRPr lang="es-ES" sz="2000" dirty="0">
              <a:latin typeface="Verdana" panose="020B0604030504040204" pitchFamily="34" charset="0"/>
              <a:ea typeface="Verdana" panose="020B0604030504040204" pitchFamily="34" charset="0"/>
            </a:endParaRPr>
          </a:p>
        </p:txBody>
      </p:sp>
      <p:sp>
        <p:nvSpPr>
          <p:cNvPr id="21" name="CuadroTexto 20">
            <a:extLst>
              <a:ext uri="{FF2B5EF4-FFF2-40B4-BE49-F238E27FC236}">
                <a16:creationId xmlns:a16="http://schemas.microsoft.com/office/drawing/2014/main" id="{363CC94C-179B-4E54-A804-631E494A0F01}"/>
              </a:ext>
            </a:extLst>
          </p:cNvPr>
          <p:cNvSpPr txBox="1"/>
          <p:nvPr/>
        </p:nvSpPr>
        <p:spPr>
          <a:xfrm>
            <a:off x="6548654" y="1203271"/>
            <a:ext cx="3671247" cy="1015663"/>
          </a:xfrm>
          <a:prstGeom prst="rect">
            <a:avLst/>
          </a:prstGeom>
          <a:noFill/>
        </p:spPr>
        <p:txBody>
          <a:bodyPr wrap="square" rtlCol="0">
            <a:spAutoFit/>
          </a:bodyPr>
          <a:lstStyle>
            <a:defPPr>
              <a:defRPr lang="es-ES"/>
            </a:defPPr>
            <a:lvl1pPr>
              <a:defRPr sz="2000">
                <a:solidFill>
                  <a:srgbClr val="CC0000"/>
                </a:solidFill>
                <a:latin typeface="Verdana" panose="020B0604030504040204" pitchFamily="34" charset="0"/>
                <a:ea typeface="Verdana" panose="020B0604030504040204" pitchFamily="34" charset="0"/>
              </a:defRPr>
            </a:lvl1pPr>
          </a:lstStyle>
          <a:p>
            <a:r>
              <a:rPr lang="es-ES" dirty="0">
                <a:solidFill>
                  <a:schemeClr val="tx1"/>
                </a:solidFill>
              </a:rPr>
              <a:t>Inputs (Entradas) y Outputs (Salidas) del</a:t>
            </a:r>
            <a:br>
              <a:rPr lang="es-ES" dirty="0">
                <a:solidFill>
                  <a:schemeClr val="tx1"/>
                </a:solidFill>
              </a:rPr>
            </a:br>
            <a:r>
              <a:rPr lang="es-ES" dirty="0">
                <a:solidFill>
                  <a:schemeClr val="tx1"/>
                </a:solidFill>
              </a:rPr>
              <a:t>Sistema de Información</a:t>
            </a:r>
          </a:p>
        </p:txBody>
      </p:sp>
    </p:spTree>
    <p:custDataLst>
      <p:tags r:id="rId1"/>
    </p:custDataLst>
    <p:extLst>
      <p:ext uri="{BB962C8B-B14F-4D97-AF65-F5344CB8AC3E}">
        <p14:creationId xmlns:p14="http://schemas.microsoft.com/office/powerpoint/2010/main" val="2229842295"/>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0-#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Sistema de Información</a:t>
            </a:r>
            <a:endParaRPr lang="en-US" dirty="0"/>
          </a:p>
        </p:txBody>
      </p:sp>
      <p:sp>
        <p:nvSpPr>
          <p:cNvPr id="3" name="2 CuadroTexto"/>
          <p:cNvSpPr txBox="1"/>
          <p:nvPr/>
        </p:nvSpPr>
        <p:spPr>
          <a:xfrm>
            <a:off x="3691898" y="630090"/>
            <a:ext cx="8546014" cy="1938992"/>
          </a:xfrm>
          <a:prstGeom prst="rect">
            <a:avLst/>
          </a:prstGeom>
          <a:noFill/>
        </p:spPr>
        <p:txBody>
          <a:bodyPr wrap="square" rtlCol="0">
            <a:spAutoFit/>
          </a:bodyPr>
          <a:lstStyle/>
          <a:p>
            <a:r>
              <a:rPr lang="es-ES" sz="2400" dirty="0">
                <a:latin typeface="Verdana" panose="020B0604030504040204" pitchFamily="34" charset="0"/>
                <a:ea typeface="Verdana" panose="020B0604030504040204" pitchFamily="34" charset="0"/>
                <a:cs typeface="Verdana" panose="020B0604030504040204" pitchFamily="34" charset="0"/>
              </a:rPr>
              <a:t>Un sistema de información es un </a:t>
            </a:r>
            <a:r>
              <a:rPr lang="es-ES" sz="2400" dirty="0">
                <a:solidFill>
                  <a:srgbClr val="CC0000"/>
                </a:solidFill>
                <a:latin typeface="Verdana" panose="020B0604030504040204" pitchFamily="34" charset="0"/>
                <a:ea typeface="Verdana" panose="020B0604030504040204" pitchFamily="34" charset="0"/>
                <a:cs typeface="Verdana" panose="020B0604030504040204" pitchFamily="34" charset="0"/>
              </a:rPr>
              <a:t>conjunto de recursos organizados para brindar la información </a:t>
            </a:r>
            <a:br>
              <a:rPr lang="es-ES" sz="2400" dirty="0">
                <a:solidFill>
                  <a:srgbClr val="CC0000"/>
                </a:solidFill>
                <a:latin typeface="Verdana" panose="020B0604030504040204" pitchFamily="34" charset="0"/>
                <a:ea typeface="Verdana" panose="020B0604030504040204" pitchFamily="34" charset="0"/>
                <a:cs typeface="Verdana" panose="020B0604030504040204" pitchFamily="34" charset="0"/>
              </a:rPr>
            </a:br>
            <a:r>
              <a:rPr lang="es-ES" sz="2400" dirty="0">
                <a:latin typeface="Verdana" panose="020B0604030504040204" pitchFamily="34" charset="0"/>
                <a:ea typeface="Verdana" panose="020B0604030504040204" pitchFamily="34" charset="0"/>
                <a:cs typeface="Verdana" panose="020B0604030504040204" pitchFamily="34" charset="0"/>
              </a:rPr>
              <a:t>que se requiere para </a:t>
            </a:r>
            <a:r>
              <a:rPr lang="es-ES" sz="2400" dirty="0">
                <a:solidFill>
                  <a:srgbClr val="CC0000"/>
                </a:solidFill>
                <a:latin typeface="Verdana" panose="020B0604030504040204" pitchFamily="34" charset="0"/>
                <a:ea typeface="Verdana" panose="020B0604030504040204" pitchFamily="34" charset="0"/>
                <a:cs typeface="Verdana" panose="020B0604030504040204" pitchFamily="34" charset="0"/>
              </a:rPr>
              <a:t>desarrollar las diferentes funciones </a:t>
            </a:r>
            <a:r>
              <a:rPr lang="es-ES" sz="2400" dirty="0">
                <a:latin typeface="Verdana" panose="020B0604030504040204" pitchFamily="34" charset="0"/>
                <a:ea typeface="Verdana" panose="020B0604030504040204" pitchFamily="34" charset="0"/>
                <a:cs typeface="Verdana" panose="020B0604030504040204" pitchFamily="34" charset="0"/>
              </a:rPr>
              <a:t>y para la </a:t>
            </a:r>
            <a:r>
              <a:rPr lang="es-ES" sz="2400" dirty="0">
                <a:solidFill>
                  <a:srgbClr val="CC0000"/>
                </a:solidFill>
                <a:latin typeface="Verdana" panose="020B0604030504040204" pitchFamily="34" charset="0"/>
                <a:ea typeface="Verdana" panose="020B0604030504040204" pitchFamily="34" charset="0"/>
                <a:cs typeface="Verdana" panose="020B0604030504040204" pitchFamily="34" charset="0"/>
              </a:rPr>
              <a:t>toma de decisiones</a:t>
            </a:r>
            <a:r>
              <a:rPr lang="es-ES" sz="2400" dirty="0">
                <a:solidFill>
                  <a:srgbClr val="FF0000"/>
                </a:solidFill>
                <a:latin typeface="Verdana" panose="020B0604030504040204" pitchFamily="34" charset="0"/>
                <a:ea typeface="Verdana" panose="020B0604030504040204" pitchFamily="34" charset="0"/>
                <a:cs typeface="Verdana" panose="020B0604030504040204" pitchFamily="34" charset="0"/>
              </a:rPr>
              <a:t> </a:t>
            </a:r>
            <a:r>
              <a:rPr lang="es-ES" sz="2400" dirty="0">
                <a:latin typeface="Verdana" panose="020B0604030504040204" pitchFamily="34" charset="0"/>
                <a:ea typeface="Verdana" panose="020B0604030504040204" pitchFamily="34" charset="0"/>
                <a:cs typeface="Verdana" panose="020B0604030504040204" pitchFamily="34" charset="0"/>
              </a:rPr>
              <a:t>dentro de </a:t>
            </a:r>
            <a:br>
              <a:rPr lang="es-ES" sz="2400" dirty="0">
                <a:latin typeface="Verdana" panose="020B0604030504040204" pitchFamily="34" charset="0"/>
                <a:ea typeface="Verdana" panose="020B0604030504040204" pitchFamily="34" charset="0"/>
                <a:cs typeface="Verdana" panose="020B0604030504040204" pitchFamily="34" charset="0"/>
              </a:rPr>
            </a:br>
            <a:r>
              <a:rPr lang="es-ES" sz="2400" dirty="0">
                <a:latin typeface="Verdana" panose="020B0604030504040204" pitchFamily="34" charset="0"/>
                <a:ea typeface="Verdana" panose="020B0604030504040204" pitchFamily="34" charset="0"/>
                <a:cs typeface="Verdana" panose="020B0604030504040204" pitchFamily="34" charset="0"/>
              </a:rPr>
              <a:t>una organización.</a:t>
            </a:r>
            <a:endParaRPr lang="en-US" sz="2400" dirty="0">
              <a:latin typeface="Verdana" panose="020B0604030504040204" pitchFamily="34" charset="0"/>
              <a:ea typeface="Verdana" panose="020B0604030504040204" pitchFamily="34" charset="0"/>
              <a:cs typeface="Verdana" panose="020B0604030504040204" pitchFamily="34" charset="0"/>
            </a:endParaRPr>
          </a:p>
        </p:txBody>
      </p:sp>
      <p:grpSp>
        <p:nvGrpSpPr>
          <p:cNvPr id="27" name="Grupo 26">
            <a:extLst>
              <a:ext uri="{FF2B5EF4-FFF2-40B4-BE49-F238E27FC236}">
                <a16:creationId xmlns:a16="http://schemas.microsoft.com/office/drawing/2014/main" id="{954001CA-609F-4D36-BEF6-CDB7B2CE2FB5}"/>
              </a:ext>
            </a:extLst>
          </p:cNvPr>
          <p:cNvGrpSpPr/>
          <p:nvPr/>
        </p:nvGrpSpPr>
        <p:grpSpPr>
          <a:xfrm>
            <a:off x="4068604" y="2708050"/>
            <a:ext cx="6722193" cy="3933823"/>
            <a:chOff x="1842854" y="2814375"/>
            <a:chExt cx="6722193" cy="3933823"/>
          </a:xfrm>
        </p:grpSpPr>
        <p:sp>
          <p:nvSpPr>
            <p:cNvPr id="10" name="CuadroTexto 9">
              <a:extLst>
                <a:ext uri="{FF2B5EF4-FFF2-40B4-BE49-F238E27FC236}">
                  <a16:creationId xmlns:a16="http://schemas.microsoft.com/office/drawing/2014/main" id="{12FFE180-458A-4968-921D-05D78EA86E1E}"/>
                </a:ext>
              </a:extLst>
            </p:cNvPr>
            <p:cNvSpPr txBox="1"/>
            <p:nvPr/>
          </p:nvSpPr>
          <p:spPr>
            <a:xfrm>
              <a:off x="1842854" y="4126600"/>
              <a:ext cx="1192249" cy="1138773"/>
            </a:xfrm>
            <a:prstGeom prst="rect">
              <a:avLst/>
            </a:prstGeom>
            <a:solidFill>
              <a:srgbClr val="FFFFCC"/>
            </a:solidFill>
            <a:ln>
              <a:solidFill>
                <a:srgbClr val="A40000"/>
              </a:solidFill>
            </a:ln>
          </p:spPr>
          <p:txBody>
            <a:bodyPr wrap="none" rtlCol="0">
              <a:spAutoFit/>
            </a:bodyPr>
            <a:lstStyle/>
            <a:p>
              <a:r>
                <a:rPr lang="es-ES" b="1" dirty="0"/>
                <a:t>Entrada</a:t>
              </a:r>
              <a:endParaRPr lang="es-ES" dirty="0"/>
            </a:p>
            <a:p>
              <a:r>
                <a:rPr lang="es-ES" sz="1600" dirty="0"/>
                <a:t>Datos</a:t>
              </a:r>
              <a:br>
                <a:rPr lang="es-ES" sz="1600" dirty="0"/>
              </a:br>
              <a:r>
                <a:rPr lang="es-ES" sz="1600" dirty="0"/>
                <a:t>Información</a:t>
              </a:r>
            </a:p>
            <a:p>
              <a:r>
                <a:rPr lang="es-ES" b="1" dirty="0"/>
                <a:t>...</a:t>
              </a:r>
            </a:p>
          </p:txBody>
        </p:sp>
        <p:sp>
          <p:nvSpPr>
            <p:cNvPr id="11" name="CuadroTexto 10">
              <a:extLst>
                <a:ext uri="{FF2B5EF4-FFF2-40B4-BE49-F238E27FC236}">
                  <a16:creationId xmlns:a16="http://schemas.microsoft.com/office/drawing/2014/main" id="{9BE437CE-C439-44A0-A6FE-E4F33B3682DE}"/>
                </a:ext>
              </a:extLst>
            </p:cNvPr>
            <p:cNvSpPr txBox="1"/>
            <p:nvPr/>
          </p:nvSpPr>
          <p:spPr>
            <a:xfrm>
              <a:off x="7372798" y="4126600"/>
              <a:ext cx="1192249" cy="892552"/>
            </a:xfrm>
            <a:prstGeom prst="rect">
              <a:avLst/>
            </a:prstGeom>
            <a:solidFill>
              <a:srgbClr val="FFFFCC"/>
            </a:solidFill>
            <a:ln>
              <a:solidFill>
                <a:srgbClr val="A40000"/>
              </a:solidFill>
            </a:ln>
          </p:spPr>
          <p:txBody>
            <a:bodyPr wrap="none" rtlCol="0">
              <a:spAutoFit/>
            </a:bodyPr>
            <a:lstStyle/>
            <a:p>
              <a:r>
                <a:rPr lang="es-ES" b="1" dirty="0"/>
                <a:t>Salida</a:t>
              </a:r>
              <a:endParaRPr lang="es-ES" dirty="0"/>
            </a:p>
            <a:p>
              <a:r>
                <a:rPr lang="es-ES" sz="1600" dirty="0"/>
                <a:t>Información</a:t>
              </a:r>
              <a:br>
                <a:rPr lang="es-ES" sz="1600" dirty="0"/>
              </a:br>
              <a:r>
                <a:rPr lang="es-ES" b="1" dirty="0"/>
                <a:t>...</a:t>
              </a:r>
            </a:p>
          </p:txBody>
        </p:sp>
        <p:sp>
          <p:nvSpPr>
            <p:cNvPr id="12" name="CuadroTexto 11">
              <a:extLst>
                <a:ext uri="{FF2B5EF4-FFF2-40B4-BE49-F238E27FC236}">
                  <a16:creationId xmlns:a16="http://schemas.microsoft.com/office/drawing/2014/main" id="{E27F7DEA-DEB7-4917-8693-AA9682C83A22}"/>
                </a:ext>
              </a:extLst>
            </p:cNvPr>
            <p:cNvSpPr txBox="1"/>
            <p:nvPr/>
          </p:nvSpPr>
          <p:spPr>
            <a:xfrm>
              <a:off x="3834423" y="2814375"/>
              <a:ext cx="2767425" cy="615553"/>
            </a:xfrm>
            <a:prstGeom prst="rect">
              <a:avLst/>
            </a:prstGeom>
            <a:noFill/>
          </p:spPr>
          <p:txBody>
            <a:bodyPr wrap="none" rtlCol="0">
              <a:spAutoFit/>
            </a:bodyPr>
            <a:lstStyle/>
            <a:p>
              <a:pPr algn="ctr"/>
              <a:r>
                <a:rPr lang="es-ES" b="1" dirty="0">
                  <a:solidFill>
                    <a:srgbClr val="0000CC"/>
                  </a:solidFill>
                </a:rPr>
                <a:t>ambiente externo. entorno</a:t>
              </a:r>
              <a:br>
                <a:rPr lang="es-ES" dirty="0">
                  <a:solidFill>
                    <a:srgbClr val="0000CC"/>
                  </a:solidFill>
                </a:rPr>
              </a:br>
              <a:r>
                <a:rPr lang="es-ES" sz="1600" dirty="0">
                  <a:solidFill>
                    <a:srgbClr val="0000CC"/>
                  </a:solidFill>
                </a:rPr>
                <a:t>supersistema o </a:t>
              </a:r>
              <a:r>
                <a:rPr lang="es-ES" sz="1600" dirty="0" err="1">
                  <a:solidFill>
                    <a:srgbClr val="0000CC"/>
                  </a:solidFill>
                </a:rPr>
                <a:t>metasistema</a:t>
              </a:r>
              <a:endParaRPr lang="es-ES" dirty="0">
                <a:solidFill>
                  <a:srgbClr val="0000CC"/>
                </a:solidFill>
              </a:endParaRPr>
            </a:p>
          </p:txBody>
        </p:sp>
        <p:sp>
          <p:nvSpPr>
            <p:cNvPr id="13" name="Flecha: a la derecha 12">
              <a:extLst>
                <a:ext uri="{FF2B5EF4-FFF2-40B4-BE49-F238E27FC236}">
                  <a16:creationId xmlns:a16="http://schemas.microsoft.com/office/drawing/2014/main" id="{0FDDABDB-BE7F-43F7-A967-C8EA533E7A1E}"/>
                </a:ext>
              </a:extLst>
            </p:cNvPr>
            <p:cNvSpPr/>
            <p:nvPr/>
          </p:nvSpPr>
          <p:spPr>
            <a:xfrm>
              <a:off x="3168142" y="4498297"/>
              <a:ext cx="568036"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4" name="Flecha: a la derecha 13">
              <a:extLst>
                <a:ext uri="{FF2B5EF4-FFF2-40B4-BE49-F238E27FC236}">
                  <a16:creationId xmlns:a16="http://schemas.microsoft.com/office/drawing/2014/main" id="{DE56AB3F-0CB4-4EF8-84BD-F79F43CBAC1E}"/>
                </a:ext>
              </a:extLst>
            </p:cNvPr>
            <p:cNvSpPr/>
            <p:nvPr/>
          </p:nvSpPr>
          <p:spPr>
            <a:xfrm>
              <a:off x="6714906" y="4498297"/>
              <a:ext cx="568036"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cxnSp>
          <p:nvCxnSpPr>
            <p:cNvPr id="7" name="Conector: angular 6">
              <a:extLst>
                <a:ext uri="{FF2B5EF4-FFF2-40B4-BE49-F238E27FC236}">
                  <a16:creationId xmlns:a16="http://schemas.microsoft.com/office/drawing/2014/main" id="{A555E920-BA06-4DB0-8240-DCC9578F3D1F}"/>
                </a:ext>
              </a:extLst>
            </p:cNvPr>
            <p:cNvCxnSpPr>
              <a:stCxn id="11" idx="2"/>
              <a:endCxn id="10" idx="2"/>
            </p:cNvCxnSpPr>
            <p:nvPr/>
          </p:nvCxnSpPr>
          <p:spPr>
            <a:xfrm rot="5400000">
              <a:off x="5080841" y="2377290"/>
              <a:ext cx="246221" cy="5529944"/>
            </a:xfrm>
            <a:prstGeom prst="bentConnector3">
              <a:avLst>
                <a:gd name="adj1" fmla="val 64736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3493465E-D1DD-488A-BA2F-88E82C96DD14}"/>
                </a:ext>
              </a:extLst>
            </p:cNvPr>
            <p:cNvSpPr txBox="1"/>
            <p:nvPr/>
          </p:nvSpPr>
          <p:spPr>
            <a:xfrm>
              <a:off x="3952654" y="6429274"/>
              <a:ext cx="2622055" cy="318924"/>
            </a:xfrm>
            <a:prstGeom prst="rect">
              <a:avLst/>
            </a:prstGeom>
            <a:solidFill>
              <a:schemeClr val="bg1"/>
            </a:solidFill>
          </p:spPr>
          <p:txBody>
            <a:bodyPr wrap="none" lIns="36000" tIns="36000" rIns="36000" bIns="36000" rtlCol="0">
              <a:spAutoFit/>
            </a:bodyPr>
            <a:lstStyle/>
            <a:p>
              <a:r>
                <a:rPr lang="es-ES" sz="1600" b="1" dirty="0"/>
                <a:t>Retroalimentación (Feedback)</a:t>
              </a:r>
            </a:p>
          </p:txBody>
        </p:sp>
        <p:pic>
          <p:nvPicPr>
            <p:cNvPr id="26" name="Imagen 25">
              <a:extLst>
                <a:ext uri="{FF2B5EF4-FFF2-40B4-BE49-F238E27FC236}">
                  <a16:creationId xmlns:a16="http://schemas.microsoft.com/office/drawing/2014/main" id="{2E4A8729-D43C-43E0-9C32-CDD9789DD98D}"/>
                </a:ext>
              </a:extLst>
            </p:cNvPr>
            <p:cNvPicPr>
              <a:picLocks noChangeAspect="1"/>
            </p:cNvPicPr>
            <p:nvPr/>
          </p:nvPicPr>
          <p:blipFill>
            <a:blip r:embed="rId3"/>
            <a:stretch>
              <a:fillRect/>
            </a:stretch>
          </p:blipFill>
          <p:spPr>
            <a:xfrm>
              <a:off x="3981735" y="4110466"/>
              <a:ext cx="862675" cy="1048389"/>
            </a:xfrm>
            <a:prstGeom prst="rect">
              <a:avLst/>
            </a:prstGeom>
          </p:spPr>
        </p:pic>
        <p:pic>
          <p:nvPicPr>
            <p:cNvPr id="4102" name="Picture 6" descr="Resultado de imagen de gente">
              <a:extLst>
                <a:ext uri="{FF2B5EF4-FFF2-40B4-BE49-F238E27FC236}">
                  <a16:creationId xmlns:a16="http://schemas.microsoft.com/office/drawing/2014/main" id="{7B5EDBE4-4595-4C48-A980-584A71EE49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4387" y="4173943"/>
              <a:ext cx="1050878" cy="92477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n relacionada">
              <a:extLst>
                <a:ext uri="{FF2B5EF4-FFF2-40B4-BE49-F238E27FC236}">
                  <a16:creationId xmlns:a16="http://schemas.microsoft.com/office/drawing/2014/main" id="{BC203B61-38A6-4BEC-A94D-3AFEA0298ED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8613" y="5022377"/>
              <a:ext cx="1188038" cy="121994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upo 8">
              <a:extLst>
                <a:ext uri="{FF2B5EF4-FFF2-40B4-BE49-F238E27FC236}">
                  <a16:creationId xmlns:a16="http://schemas.microsoft.com/office/drawing/2014/main" id="{BD0CEFB0-EB27-4C27-B577-7DD055FC24F6}"/>
                </a:ext>
              </a:extLst>
            </p:cNvPr>
            <p:cNvGrpSpPr/>
            <p:nvPr/>
          </p:nvGrpSpPr>
          <p:grpSpPr>
            <a:xfrm>
              <a:off x="3846222" y="3608835"/>
              <a:ext cx="2725783" cy="2725783"/>
              <a:chOff x="2908663" y="3169920"/>
              <a:chExt cx="2725783" cy="2725783"/>
            </a:xfrm>
          </p:grpSpPr>
          <p:sp>
            <p:nvSpPr>
              <p:cNvPr id="16" name="CuadroTexto 15">
                <a:extLst>
                  <a:ext uri="{FF2B5EF4-FFF2-40B4-BE49-F238E27FC236}">
                    <a16:creationId xmlns:a16="http://schemas.microsoft.com/office/drawing/2014/main" id="{EA83CA96-C7E1-41CF-A751-BF4B6EFFA87A}"/>
                  </a:ext>
                </a:extLst>
              </p:cNvPr>
              <p:cNvSpPr txBox="1"/>
              <p:nvPr/>
            </p:nvSpPr>
            <p:spPr>
              <a:xfrm>
                <a:off x="3666308" y="3387635"/>
                <a:ext cx="1261884" cy="369332"/>
              </a:xfrm>
              <a:prstGeom prst="rect">
                <a:avLst/>
              </a:prstGeom>
              <a:noFill/>
            </p:spPr>
            <p:txBody>
              <a:bodyPr wrap="none" rtlCol="0">
                <a:spAutoFit/>
              </a:bodyPr>
              <a:lstStyle/>
              <a:p>
                <a:r>
                  <a:rPr lang="es-ES" b="1" dirty="0">
                    <a:solidFill>
                      <a:srgbClr val="C00000"/>
                    </a:solidFill>
                    <a:latin typeface="Book Antiqua" panose="02040602050305030304" pitchFamily="18" charset="0"/>
                  </a:rPr>
                  <a:t>SISTEMA</a:t>
                </a:r>
              </a:p>
            </p:txBody>
          </p:sp>
          <p:sp>
            <p:nvSpPr>
              <p:cNvPr id="15" name="Elipse 14">
                <a:extLst>
                  <a:ext uri="{FF2B5EF4-FFF2-40B4-BE49-F238E27FC236}">
                    <a16:creationId xmlns:a16="http://schemas.microsoft.com/office/drawing/2014/main" id="{770A529A-3C19-4D14-AB73-73545166FAF7}"/>
                  </a:ext>
                </a:extLst>
              </p:cNvPr>
              <p:cNvSpPr/>
              <p:nvPr/>
            </p:nvSpPr>
            <p:spPr>
              <a:xfrm>
                <a:off x="2908663" y="3169920"/>
                <a:ext cx="2725783" cy="2725783"/>
              </a:xfrm>
              <a:prstGeom prst="ellipse">
                <a:avLst/>
              </a:prstGeom>
              <a:noFill/>
              <a:ln>
                <a:solidFill>
                  <a:srgbClr val="CC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grpSp>
    </p:spTree>
    <p:extLst>
      <p:ext uri="{BB962C8B-B14F-4D97-AF65-F5344CB8AC3E}">
        <p14:creationId xmlns:p14="http://schemas.microsoft.com/office/powerpoint/2010/main" val="1895628704"/>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El Director de</a:t>
            </a:r>
            <a:br>
              <a:rPr lang="es-ES"/>
            </a:br>
            <a:r>
              <a:rPr lang="es-ES"/>
              <a:t>Sistemas de Información</a:t>
            </a:r>
            <a:endParaRPr lang="es-ES" dirty="0"/>
          </a:p>
        </p:txBody>
      </p:sp>
      <p:sp>
        <p:nvSpPr>
          <p:cNvPr id="3" name="CuadroTexto 2"/>
          <p:cNvSpPr txBox="1"/>
          <p:nvPr/>
        </p:nvSpPr>
        <p:spPr>
          <a:xfrm>
            <a:off x="4964169" y="5986019"/>
            <a:ext cx="6691164" cy="553998"/>
          </a:xfrm>
          <a:prstGeom prst="rect">
            <a:avLst/>
          </a:prstGeom>
        </p:spPr>
        <p:txBody>
          <a:bodyPr wrap="square">
            <a:spAutoFit/>
          </a:bodyPr>
          <a:lstStyle>
            <a:defPPr>
              <a:defRPr lang="es-ES"/>
            </a:defPPr>
            <a:lvl1pPr>
              <a:defRPr sz="2000">
                <a:latin typeface="Segoe UI" panose="020B0502040204020203" pitchFamily="34" charset="0"/>
                <a:cs typeface="Segoe UI" panose="020B0502040204020203" pitchFamily="34" charset="0"/>
              </a:defRPr>
            </a:lvl1pPr>
          </a:lstStyle>
          <a:p>
            <a:pPr algn="r"/>
            <a:r>
              <a:rPr lang="es-ES" sz="1600" dirty="0"/>
              <a:t>Fuente: Estudio de Remuneración 2017. Michael Page</a:t>
            </a:r>
          </a:p>
          <a:p>
            <a:pPr algn="r"/>
            <a:r>
              <a:rPr lang="es-ES" sz="1400" dirty="0">
                <a:solidFill>
                  <a:srgbClr val="0000CC"/>
                </a:solidFill>
              </a:rPr>
              <a:t>https://</a:t>
            </a:r>
            <a:r>
              <a:rPr lang="es-ES" sz="1400" dirty="0" err="1">
                <a:solidFill>
                  <a:srgbClr val="0000CC"/>
                </a:solidFill>
              </a:rPr>
              <a:t>www.michaelpage.es</a:t>
            </a:r>
            <a:r>
              <a:rPr lang="es-ES" sz="1400" dirty="0">
                <a:solidFill>
                  <a:srgbClr val="0000CC"/>
                </a:solidFill>
              </a:rPr>
              <a:t>/</a:t>
            </a:r>
            <a:r>
              <a:rPr lang="es-ES" sz="1400" dirty="0" err="1">
                <a:solidFill>
                  <a:srgbClr val="0000CC"/>
                </a:solidFill>
              </a:rPr>
              <a:t>sites</a:t>
            </a:r>
            <a:r>
              <a:rPr lang="es-ES" sz="1400" dirty="0">
                <a:solidFill>
                  <a:srgbClr val="0000CC"/>
                </a:solidFill>
              </a:rPr>
              <a:t>/</a:t>
            </a:r>
            <a:r>
              <a:rPr lang="es-ES" sz="1400" dirty="0" err="1">
                <a:solidFill>
                  <a:srgbClr val="0000CC"/>
                </a:solidFill>
              </a:rPr>
              <a:t>michaelpage.es</a:t>
            </a:r>
            <a:r>
              <a:rPr lang="es-ES" sz="1400" dirty="0">
                <a:solidFill>
                  <a:srgbClr val="0000CC"/>
                </a:solidFill>
              </a:rPr>
              <a:t>/files/</a:t>
            </a:r>
            <a:r>
              <a:rPr lang="es-ES" sz="1400" dirty="0" err="1">
                <a:solidFill>
                  <a:srgbClr val="0000CC"/>
                </a:solidFill>
              </a:rPr>
              <a:t>PG_ER_IT.pdf</a:t>
            </a:r>
            <a:endParaRPr lang="es-ES" sz="1400" dirty="0">
              <a:solidFill>
                <a:srgbClr val="0000CC"/>
              </a:solidFill>
            </a:endParaRPr>
          </a:p>
        </p:txBody>
      </p:sp>
    </p:spTree>
    <p:extLst>
      <p:ext uri="{BB962C8B-B14F-4D97-AF65-F5344CB8AC3E}">
        <p14:creationId xmlns:p14="http://schemas.microsoft.com/office/powerpoint/2010/main" val="1920374595"/>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5835458" y="1203238"/>
            <a:ext cx="6064738" cy="3133501"/>
          </a:xfrm>
        </p:spPr>
        <p:txBody>
          <a:bodyPr/>
          <a:lstStyle/>
          <a:p>
            <a:pPr algn="ctr"/>
            <a:r>
              <a:rPr lang="es-ES" dirty="0"/>
              <a:t>El Director de Sistemas de Información (</a:t>
            </a:r>
            <a:r>
              <a:rPr lang="es-ES" b="1" dirty="0">
                <a:solidFill>
                  <a:srgbClr val="CC0000"/>
                </a:solidFill>
              </a:rPr>
              <a:t>CIO</a:t>
            </a:r>
            <a:r>
              <a:rPr lang="es-ES" dirty="0"/>
              <a:t>) es un profesional que se encarga de establecer </a:t>
            </a:r>
            <a:r>
              <a:rPr lang="es-ES" dirty="0">
                <a:solidFill>
                  <a:srgbClr val="CC0000"/>
                </a:solidFill>
              </a:rPr>
              <a:t>conexiones entre </a:t>
            </a:r>
            <a:r>
              <a:rPr lang="es-ES" dirty="0">
                <a:solidFill>
                  <a:schemeClr val="tx1"/>
                </a:solidFill>
              </a:rPr>
              <a:t>los</a:t>
            </a:r>
            <a:r>
              <a:rPr lang="es-ES" dirty="0">
                <a:solidFill>
                  <a:srgbClr val="CC0000"/>
                </a:solidFill>
              </a:rPr>
              <a:t> </a:t>
            </a:r>
            <a:br>
              <a:rPr lang="es-ES" dirty="0">
                <a:solidFill>
                  <a:srgbClr val="CC0000"/>
                </a:solidFill>
              </a:rPr>
            </a:br>
            <a:r>
              <a:rPr lang="es-ES" sz="2600" dirty="0">
                <a:solidFill>
                  <a:srgbClr val="CC0000"/>
                </a:solidFill>
              </a:rPr>
              <a:t>Sistemas de Información</a:t>
            </a:r>
            <a:r>
              <a:rPr lang="es-ES" sz="2600" dirty="0"/>
              <a:t> </a:t>
            </a:r>
            <a:r>
              <a:rPr lang="es-ES" dirty="0"/>
              <a:t>y </a:t>
            </a:r>
            <a:br>
              <a:rPr lang="es-ES" dirty="0"/>
            </a:br>
            <a:r>
              <a:rPr lang="es-ES" dirty="0">
                <a:solidFill>
                  <a:schemeClr val="tx1"/>
                </a:solidFill>
              </a:rPr>
              <a:t>el </a:t>
            </a:r>
            <a:r>
              <a:rPr lang="es-ES" dirty="0">
                <a:solidFill>
                  <a:srgbClr val="CC0000"/>
                </a:solidFill>
              </a:rPr>
              <a:t>Plan Estratégico de una empresa</a:t>
            </a:r>
            <a:r>
              <a:rPr lang="es-ES" dirty="0"/>
              <a:t>.</a:t>
            </a:r>
          </a:p>
        </p:txBody>
      </p:sp>
      <p:sp>
        <p:nvSpPr>
          <p:cNvPr id="2" name="Título 1"/>
          <p:cNvSpPr>
            <a:spLocks noGrp="1"/>
          </p:cNvSpPr>
          <p:nvPr>
            <p:ph type="title"/>
          </p:nvPr>
        </p:nvSpPr>
        <p:spPr/>
        <p:txBody>
          <a:bodyPr/>
          <a:lstStyle/>
          <a:p>
            <a:r>
              <a:rPr lang="es-ES" dirty="0"/>
              <a:t>El Rol del Director de Sistemas de Información ( CIO )</a:t>
            </a:r>
          </a:p>
        </p:txBody>
      </p:sp>
      <p:pic>
        <p:nvPicPr>
          <p:cNvPr id="56" name="Imagen 55">
            <a:extLst>
              <a:ext uri="{FF2B5EF4-FFF2-40B4-BE49-F238E27FC236}">
                <a16:creationId xmlns:a16="http://schemas.microsoft.com/office/drawing/2014/main" id="{C6453FEE-F66B-4D92-A800-8C3C658FE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543" y="1040294"/>
            <a:ext cx="4695564" cy="3233994"/>
          </a:xfrm>
          <a:prstGeom prst="rect">
            <a:avLst/>
          </a:prstGeom>
        </p:spPr>
      </p:pic>
      <p:sp>
        <p:nvSpPr>
          <p:cNvPr id="58" name="CuadroTexto 57">
            <a:extLst>
              <a:ext uri="{FF2B5EF4-FFF2-40B4-BE49-F238E27FC236}">
                <a16:creationId xmlns:a16="http://schemas.microsoft.com/office/drawing/2014/main" id="{A917A7E2-50FC-43EE-B368-AB57A1D3CA3F}"/>
              </a:ext>
            </a:extLst>
          </p:cNvPr>
          <p:cNvSpPr txBox="1"/>
          <p:nvPr/>
        </p:nvSpPr>
        <p:spPr>
          <a:xfrm>
            <a:off x="3350499" y="3064984"/>
            <a:ext cx="518091" cy="369332"/>
          </a:xfrm>
          <a:prstGeom prst="rect">
            <a:avLst/>
          </a:prstGeom>
          <a:noFill/>
        </p:spPr>
        <p:txBody>
          <a:bodyPr wrap="none" rtlCol="0">
            <a:spAutoFit/>
          </a:bodyPr>
          <a:lstStyle/>
          <a:p>
            <a:r>
              <a:rPr lang="es-ES" dirty="0">
                <a:solidFill>
                  <a:srgbClr val="CC0000"/>
                </a:solidFill>
                <a:latin typeface="Impact" panose="020B0806030902050204" pitchFamily="34" charset="0"/>
              </a:rPr>
              <a:t>CIO</a:t>
            </a:r>
          </a:p>
        </p:txBody>
      </p:sp>
      <mc:AlternateContent xmlns:mc="http://schemas.openxmlformats.org/markup-compatibility/2006">
        <mc:Choice xmlns:psuz="http://schemas.microsoft.com/office/powerpoint/2016/summaryzoom" Requires="psuz">
          <p:graphicFrame>
            <p:nvGraphicFramePr>
              <p:cNvPr id="62" name="Vista general de resumen 61">
                <a:extLst>
                  <a:ext uri="{FF2B5EF4-FFF2-40B4-BE49-F238E27FC236}">
                    <a16:creationId xmlns:a16="http://schemas.microsoft.com/office/drawing/2014/main" id="{91EB4118-65CA-48CC-BB18-81B8D7E5AA29}"/>
                  </a:ext>
                </a:extLst>
              </p:cNvPr>
              <p:cNvGraphicFramePr>
                <a:graphicFrameLocks noChangeAspect="1"/>
              </p:cNvGraphicFramePr>
              <p:nvPr>
                <p:extLst>
                  <p:ext uri="{D42A27DB-BD31-4B8C-83A1-F6EECF244321}">
                    <p14:modId xmlns:p14="http://schemas.microsoft.com/office/powerpoint/2010/main" val="565606195"/>
                  </p:ext>
                </p:extLst>
              </p:nvPr>
            </p:nvGraphicFramePr>
            <p:xfrm>
              <a:off x="456543" y="5143418"/>
              <a:ext cx="11770448" cy="1348576"/>
            </p:xfrm>
            <a:graphic>
              <a:graphicData uri="http://schemas.microsoft.com/office/powerpoint/2016/summaryzoom">
                <psuz:summaryZm>
                  <psuz:summaryZmObj sectionId="{89D2121F-279E-4392-95ED-5E6BA27FD7F0}" offsetFactorX="-11047" scaleFactorX="110484" scaleFactorY="106891">
                    <psuz:zmPr id="{34841943-845D-4B5A-A0ED-E9DD39D7D4B6}" imageType="cover" transitionDur="1000">
                      <p166:blipFill xmlns:p166="http://schemas.microsoft.com/office/powerpoint/2016/6/main">
                        <a:blip r:embed="rId4" cstate="print">
                          <a:extLst>
                            <a:ext uri="{28A0092B-C50C-407E-A947-70E740481C1C}">
                              <a14:useLocalDpi xmlns:a14="http://schemas.microsoft.com/office/drawing/2010/main" val="0"/>
                            </a:ext>
                          </a:extLst>
                        </a:blip>
                        <a:stretch>
                          <a:fillRect/>
                        </a:stretch>
                      </p166:blipFill>
                      <p166:spPr xmlns:p166="http://schemas.microsoft.com/office/powerpoint/2016/6/main">
                        <a:xfrm>
                          <a:off x="135407" y="143504"/>
                          <a:ext cx="1950669" cy="1061567"/>
                        </a:xfrm>
                        <a:prstGeom prst="rect">
                          <a:avLst/>
                        </a:prstGeom>
                        <a:solidFill>
                          <a:schemeClr val="bg1"/>
                        </a:solidFill>
                        <a:ln w="3175">
                          <a:noFill/>
                        </a:ln>
                      </p166:spPr>
                    </psuz:zmPr>
                  </psuz:summaryZmObj>
                  <psuz:summaryZmObj sectionId="{36E2044F-6804-41CC-B791-D10829218231}" offsetFactorX="8139" offsetFactorY="-4985" scaleFactorX="93023" scaleFactorY="106891">
                    <psuz:zmPr id="{6E79899B-66C1-4E0A-A84F-45EA320A5CFF}" imageType="cover" transitionDur="1000">
                      <p166:blipFill xmlns:p166="http://schemas.microsoft.com/office/powerpoint/2016/6/main">
                        <a:blip r:embed="rId5" cstate="print">
                          <a:extLst>
                            <a:ext uri="{28A0092B-C50C-407E-A947-70E740481C1C}">
                              <a14:useLocalDpi xmlns:a14="http://schemas.microsoft.com/office/drawing/2010/main" val="0"/>
                            </a:ext>
                          </a:extLst>
                        </a:blip>
                        <a:stretch>
                          <a:fillRect/>
                        </a:stretch>
                      </p166:blipFill>
                      <p166:spPr xmlns:p166="http://schemas.microsoft.com/office/powerpoint/2016/6/main">
                        <a:xfrm>
                          <a:off x="2460067" y="93996"/>
                          <a:ext cx="1642383" cy="1061567"/>
                        </a:xfrm>
                        <a:prstGeom prst="rect">
                          <a:avLst/>
                        </a:prstGeom>
                        <a:ln w="3175">
                          <a:noFill/>
                        </a:ln>
                      </p166:spPr>
                    </psuz:zmPr>
                  </psuz:summaryZmObj>
                  <psuz:summaryZmObj sectionId="{0C377537-E09D-43A4-A94C-63E952DFBB83}" offsetFactorX="6452" offsetFactorY="-554" scaleFactorX="94893" scaleFactorY="118635">
                    <psuz:zmPr id="{4DF7695E-AAD3-43D2-B901-14BBA0BB39C6}" imageType="cover" transitionDur="1000">
                      <p166:blipFill xmlns:p166="http://schemas.microsoft.com/office/powerpoint/2016/6/main">
                        <a:blip r:embed="rId6" cstate="print">
                          <a:extLst>
                            <a:ext uri="{28A0092B-C50C-407E-A947-70E740481C1C}">
                              <a14:useLocalDpi xmlns:a14="http://schemas.microsoft.com/office/drawing/2010/main" val="0"/>
                            </a:ext>
                          </a:extLst>
                        </a:blip>
                        <a:stretch>
                          <a:fillRect/>
                        </a:stretch>
                      </p166:blipFill>
                      <p166:spPr xmlns:p166="http://schemas.microsoft.com/office/powerpoint/2016/6/main">
                        <a:xfrm>
                          <a:off x="4245550" y="79685"/>
                          <a:ext cx="1675399" cy="1178200"/>
                        </a:xfrm>
                        <a:prstGeom prst="rect">
                          <a:avLst/>
                        </a:prstGeom>
                        <a:ln w="3175">
                          <a:noFill/>
                        </a:ln>
                      </p166:spPr>
                    </psuz:zmPr>
                  </psuz:summaryZmObj>
                  <psuz:summaryZmObj sectionId="{743303C9-2608-4D13-B0F3-AB71D86A7105}" offsetFactorX="-2976" offsetFactorY="-7602" scaleFactorX="90444" scaleFactorY="106891">
                    <psuz:zmPr id="{17783CE2-E478-415C-A54A-FF385811FD29}" imageType="cover" transitionDur="1000">
                      <p166:blipFill xmlns:p166="http://schemas.microsoft.com/office/powerpoint/2016/6/main">
                        <a:blip r:embed="rId7" cstate="print">
                          <a:extLst>
                            <a:ext uri="{28A0092B-C50C-407E-A947-70E740481C1C}">
                              <a14:useLocalDpi xmlns:a14="http://schemas.microsoft.com/office/drawing/2010/main" val="0"/>
                            </a:ext>
                          </a:extLst>
                        </a:blip>
                        <a:stretch>
                          <a:fillRect/>
                        </a:stretch>
                      </p166:blipFill>
                      <p166:spPr xmlns:p166="http://schemas.microsoft.com/office/powerpoint/2016/6/main">
                        <a:xfrm>
                          <a:off x="5950144" y="68006"/>
                          <a:ext cx="1596849" cy="1061567"/>
                        </a:xfrm>
                        <a:prstGeom prst="rect">
                          <a:avLst/>
                        </a:prstGeom>
                        <a:ln w="3175">
                          <a:noFill/>
                        </a:ln>
                      </p166:spPr>
                    </psuz:zmPr>
                  </psuz:summaryZmObj>
                  <psuz:summaryZmObj sectionId="{8DFE4885-E57A-46BD-9873-84E99A8734F5}" offsetFactorX="-3440" offsetFactorY="-5497" scaleFactorX="79685" scaleFactorY="106891">
                    <psuz:zmPr id="{DE983845-9178-4A29-B1FF-1B4E62084904}" imageType="cover" transitionDur="1000">
                      <p166:blipFill xmlns:p166="http://schemas.microsoft.com/office/powerpoint/2016/6/main">
                        <a:blip r:embed="rId8" cstate="print">
                          <a:extLst>
                            <a:ext uri="{28A0092B-C50C-407E-A947-70E740481C1C}">
                              <a14:useLocalDpi xmlns:a14="http://schemas.microsoft.com/office/drawing/2010/main" val="0"/>
                            </a:ext>
                          </a:extLst>
                        </a:blip>
                        <a:stretch>
                          <a:fillRect/>
                        </a:stretch>
                      </p166:blipFill>
                      <p166:spPr xmlns:p166="http://schemas.microsoft.com/office/powerpoint/2016/6/main">
                        <a:xfrm>
                          <a:off x="7868705" y="88912"/>
                          <a:ext cx="1406892" cy="1061567"/>
                        </a:xfrm>
                        <a:prstGeom prst="rect">
                          <a:avLst/>
                        </a:prstGeom>
                        <a:ln w="3175">
                          <a:noFill/>
                        </a:ln>
                      </p166:spPr>
                    </psuz:zmPr>
                  </psuz:summaryZmObj>
                  <psuz:summaryZmObj sectionId="{1856AA02-6A09-40A5-B467-2DAEAD500F93}" offsetFactorX="-14011" offsetFactorY="-5497" scaleFactorX="60126" scaleFactorY="106891">
                    <psuz:zmPr id="{647D9B78-F926-4C04-9853-52932853962E}" imageType="cover" transitionDur="1000">
                      <p166:blipFill xmlns:p166="http://schemas.microsoft.com/office/powerpoint/2016/6/main">
                        <a:blip r:embed="rId9" cstate="print">
                          <a:extLst>
                            <a:ext uri="{28A0092B-C50C-407E-A947-70E740481C1C}">
                              <a14:useLocalDpi xmlns:a14="http://schemas.microsoft.com/office/drawing/2010/main" val="0"/>
                            </a:ext>
                          </a:extLst>
                        </a:blip>
                        <a:stretch>
                          <a:fillRect/>
                        </a:stretch>
                      </p166:blipFill>
                      <p166:spPr xmlns:p166="http://schemas.microsoft.com/office/powerpoint/2016/6/main">
                        <a:xfrm>
                          <a:off x="9686507" y="88912"/>
                          <a:ext cx="1061564" cy="1061567"/>
                        </a:xfrm>
                        <a:prstGeom prst="rect">
                          <a:avLst/>
                        </a:prstGeom>
                        <a:ln w="3175">
                          <a:noFill/>
                        </a:ln>
                      </p166:spPr>
                    </psuz:zmPr>
                  </psuz:summaryZmObj>
                  <psuz:gridLayout/>
                </psuz:summaryZm>
              </a:graphicData>
            </a:graphic>
          </p:graphicFrame>
        </mc:Choice>
        <mc:Fallback>
          <p:grpSp>
            <p:nvGrpSpPr>
              <p:cNvPr id="62" name="Vista general de resumen 61">
                <a:extLst>
                  <a:ext uri="{FF2B5EF4-FFF2-40B4-BE49-F238E27FC236}">
                    <a16:creationId xmlns:a16="http://schemas.microsoft.com/office/drawing/2014/main" id="{91EB4118-65CA-48CC-BB18-81B8D7E5AA29}"/>
                  </a:ext>
                </a:extLst>
              </p:cNvPr>
              <p:cNvGrpSpPr>
                <a:grpSpLocks noGrp="1" noUngrp="1" noRot="1" noChangeAspect="1" noMove="1" noResize="1"/>
              </p:cNvGrpSpPr>
              <p:nvPr/>
            </p:nvGrpSpPr>
            <p:grpSpPr>
              <a:xfrm>
                <a:off x="456543" y="5143418"/>
                <a:ext cx="11770448" cy="1348576"/>
                <a:chOff x="456543" y="5143418"/>
                <a:chExt cx="11770448" cy="1348576"/>
              </a:xfrm>
            </p:grpSpPr>
            <p:pic>
              <p:nvPicPr>
                <p:cNvPr id="4" name="Imagen 4"/>
                <p:cNvPicPr>
                  <a:picLocks noSelect="1" noRot="1" noChangeAspect="1" noMove="1" noResize="1" noEditPoints="1" noAdjustHandles="1" noChangeArrowheads="1" noChangeShapeType="1"/>
                </p:cNvPicPr>
                <p:nvPr/>
              </p:nvPicPr>
              <p:blipFill>
                <a:blip r:embed="rId4" cstate="print">
                  <a:extLst>
                    <a:ext uri="{28A0092B-C50C-407E-A947-70E740481C1C}">
                      <a14:useLocalDpi xmlns:a14="http://schemas.microsoft.com/office/drawing/2010/main" val="0"/>
                    </a:ext>
                  </a:extLst>
                </a:blip>
                <a:stretch>
                  <a:fillRect/>
                </a:stretch>
              </p:blipFill>
              <p:spPr>
                <a:xfrm>
                  <a:off x="591950" y="5286922"/>
                  <a:ext cx="1950669" cy="1061567"/>
                </a:xfrm>
                <a:prstGeom prst="rect">
                  <a:avLst/>
                </a:prstGeom>
                <a:solidFill>
                  <a:schemeClr val="bg1"/>
                </a:solidFill>
                <a:ln w="3175">
                  <a:noFill/>
                </a:ln>
              </p:spPr>
            </p:pic>
            <p:pic>
              <p:nvPicPr>
                <p:cNvPr id="5" name="Imagen 5"/>
                <p:cNvPicPr>
                  <a:picLocks noSelect="1" noRot="1" noChangeAspect="1" noMove="1" noResize="1" noEditPoints="1" noAdjustHandles="1" noChangeArrowheads="1" noChangeShapeType="1"/>
                </p:cNvPicPr>
                <p:nvPr/>
              </p:nvPicPr>
              <p:blipFill>
                <a:blip r:embed="rId5" cstate="print">
                  <a:extLst>
                    <a:ext uri="{28A0092B-C50C-407E-A947-70E740481C1C}">
                      <a14:useLocalDpi xmlns:a14="http://schemas.microsoft.com/office/drawing/2010/main" val="0"/>
                    </a:ext>
                  </a:extLst>
                </a:blip>
                <a:stretch>
                  <a:fillRect/>
                </a:stretch>
              </p:blipFill>
              <p:spPr>
                <a:xfrm>
                  <a:off x="2916610" y="5237414"/>
                  <a:ext cx="1642383" cy="1061567"/>
                </a:xfrm>
                <a:prstGeom prst="rect">
                  <a:avLst/>
                </a:prstGeom>
                <a:ln w="3175">
                  <a:noFill/>
                </a:ln>
              </p:spPr>
            </p:pic>
            <p:pic>
              <p:nvPicPr>
                <p:cNvPr id="6" name="Imagen 6"/>
                <p:cNvPicPr>
                  <a:picLocks noSelect="1" noRot="1" noChangeAspect="1" noMove="1" noResize="1" noEditPoints="1" noAdjustHandles="1" noChangeArrowheads="1" noChangeShapeType="1"/>
                </p:cNvPicPr>
                <p:nvPr/>
              </p:nvPicPr>
              <p:blipFill>
                <a:blip r:embed="rId6" cstate="print">
                  <a:extLst>
                    <a:ext uri="{28A0092B-C50C-407E-A947-70E740481C1C}">
                      <a14:useLocalDpi xmlns:a14="http://schemas.microsoft.com/office/drawing/2010/main" val="0"/>
                    </a:ext>
                  </a:extLst>
                </a:blip>
                <a:stretch>
                  <a:fillRect/>
                </a:stretch>
              </p:blipFill>
              <p:spPr>
                <a:xfrm>
                  <a:off x="4702093" y="5223103"/>
                  <a:ext cx="1675399" cy="1178200"/>
                </a:xfrm>
                <a:prstGeom prst="rect">
                  <a:avLst/>
                </a:prstGeom>
                <a:ln w="3175">
                  <a:noFill/>
                </a:ln>
              </p:spPr>
            </p:pic>
            <p:pic>
              <p:nvPicPr>
                <p:cNvPr id="7" name="Imagen 7"/>
                <p:cNvPicPr>
                  <a:picLocks noSelect="1" noRot="1" noChangeAspect="1" noMove="1" noResize="1" noEditPoints="1" noAdjustHandles="1" noChangeArrowheads="1" noChangeShapeType="1"/>
                </p:cNvPicPr>
                <p:nvPr/>
              </p:nvPicPr>
              <p:blipFill>
                <a:blip r:embed="rId7" cstate="print">
                  <a:extLst>
                    <a:ext uri="{28A0092B-C50C-407E-A947-70E740481C1C}">
                      <a14:useLocalDpi xmlns:a14="http://schemas.microsoft.com/office/drawing/2010/main" val="0"/>
                    </a:ext>
                  </a:extLst>
                </a:blip>
                <a:stretch>
                  <a:fillRect/>
                </a:stretch>
              </p:blipFill>
              <p:spPr>
                <a:xfrm>
                  <a:off x="6406687" y="5211424"/>
                  <a:ext cx="1596849" cy="1061567"/>
                </a:xfrm>
                <a:prstGeom prst="rect">
                  <a:avLst/>
                </a:prstGeom>
                <a:ln w="3175">
                  <a:noFill/>
                </a:ln>
              </p:spPr>
            </p:pic>
            <p:pic>
              <p:nvPicPr>
                <p:cNvPr id="8" name="Imagen 8"/>
                <p:cNvPicPr>
                  <a:picLocks noSelect="1" noRot="1" noChangeAspect="1" noMove="1" noResize="1" noEditPoints="1" noAdjustHandles="1" noChangeArrowheads="1" noChangeShapeType="1"/>
                </p:cNvPicPr>
                <p:nvPr/>
              </p:nvPicPr>
              <p:blipFill>
                <a:blip r:embed="rId8" cstate="print">
                  <a:extLst>
                    <a:ext uri="{28A0092B-C50C-407E-A947-70E740481C1C}">
                      <a14:useLocalDpi xmlns:a14="http://schemas.microsoft.com/office/drawing/2010/main" val="0"/>
                    </a:ext>
                  </a:extLst>
                </a:blip>
                <a:stretch>
                  <a:fillRect/>
                </a:stretch>
              </p:blipFill>
              <p:spPr>
                <a:xfrm>
                  <a:off x="8325248" y="5232330"/>
                  <a:ext cx="1406892" cy="1061567"/>
                </a:xfrm>
                <a:prstGeom prst="rect">
                  <a:avLst/>
                </a:prstGeom>
                <a:ln w="3175">
                  <a:noFill/>
                </a:ln>
              </p:spPr>
            </p:pic>
            <p:pic>
              <p:nvPicPr>
                <p:cNvPr id="9" name="Imagen 9"/>
                <p:cNvPicPr>
                  <a:picLocks noSelect="1" noRot="1" noChangeAspect="1" noMove="1" noResize="1" noEditPoints="1" noAdjustHandles="1" noChangeArrowheads="1" noChangeShapeType="1"/>
                </p:cNvPicPr>
                <p:nvPr/>
              </p:nvPicPr>
              <p:blipFill>
                <a:blip r:embed="rId9" cstate="print">
                  <a:extLst>
                    <a:ext uri="{28A0092B-C50C-407E-A947-70E740481C1C}">
                      <a14:useLocalDpi xmlns:a14="http://schemas.microsoft.com/office/drawing/2010/main" val="0"/>
                    </a:ext>
                  </a:extLst>
                </a:blip>
                <a:stretch>
                  <a:fillRect/>
                </a:stretch>
              </p:blipFill>
              <p:spPr>
                <a:xfrm>
                  <a:off x="10143050" y="5232330"/>
                  <a:ext cx="1061564" cy="1061567"/>
                </a:xfrm>
                <a:prstGeom prst="rect">
                  <a:avLst/>
                </a:prstGeom>
                <a:ln w="3175">
                  <a:noFill/>
                </a:ln>
              </p:spPr>
            </p:pic>
          </p:grpSp>
        </mc:Fallback>
      </mc:AlternateContent>
    </p:spTree>
    <p:extLst>
      <p:ext uri="{BB962C8B-B14F-4D97-AF65-F5344CB8AC3E}">
        <p14:creationId xmlns:p14="http://schemas.microsoft.com/office/powerpoint/2010/main" val="1908772867"/>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CIO. Desglose de Responsabilidades</a:t>
            </a:r>
          </a:p>
        </p:txBody>
      </p:sp>
      <p:sp>
        <p:nvSpPr>
          <p:cNvPr id="3" name="Rectángulo 2"/>
          <p:cNvSpPr/>
          <p:nvPr/>
        </p:nvSpPr>
        <p:spPr>
          <a:xfrm>
            <a:off x="0" y="1581323"/>
            <a:ext cx="5027306" cy="4524315"/>
          </a:xfrm>
          <a:prstGeom prst="rect">
            <a:avLst/>
          </a:prstGeom>
        </p:spPr>
        <p:txBody>
          <a:bodyPr wrap="square">
            <a:spAutoFit/>
          </a:bodyPr>
          <a:lstStyle/>
          <a:p>
            <a:pPr algn="ctr">
              <a:spcAft>
                <a:spcPts val="600"/>
              </a:spcAft>
            </a:pPr>
            <a:r>
              <a:rPr lang="es-ES" sz="2600" dirty="0">
                <a:latin typeface="Verdana" panose="020B0604030504040204" pitchFamily="34" charset="0"/>
                <a:ea typeface="Verdana" panose="020B0604030504040204" pitchFamily="34" charset="0"/>
                <a:cs typeface="Segoe UI" panose="020B0502040204020203" pitchFamily="34" charset="0"/>
              </a:rPr>
              <a:t>Participa en las </a:t>
            </a:r>
            <a:br>
              <a:rPr lang="es-ES" sz="2600" dirty="0">
                <a:latin typeface="Verdana" panose="020B0604030504040204" pitchFamily="34" charset="0"/>
                <a:ea typeface="Verdana" panose="020B0604030504040204" pitchFamily="34" charset="0"/>
                <a:cs typeface="Segoe UI" panose="020B0502040204020203" pitchFamily="34" charset="0"/>
              </a:rPr>
            </a:br>
            <a:r>
              <a:rPr lang="es-ES" sz="2600" dirty="0">
                <a:solidFill>
                  <a:srgbClr val="C00000"/>
                </a:solidFill>
                <a:latin typeface="Verdana" panose="020B0604030504040204" pitchFamily="34" charset="0"/>
                <a:ea typeface="Verdana" panose="020B0604030504040204" pitchFamily="34" charset="0"/>
                <a:cs typeface="Segoe UI" panose="020B0502040204020203" pitchFamily="34" charset="0"/>
              </a:rPr>
              <a:t>decisiones estratégicas  </a:t>
            </a:r>
            <a:br>
              <a:rPr lang="es-ES" sz="2600" dirty="0">
                <a:solidFill>
                  <a:srgbClr val="C00000"/>
                </a:solidFill>
                <a:latin typeface="Verdana" panose="020B0604030504040204" pitchFamily="34" charset="0"/>
                <a:ea typeface="Verdana" panose="020B0604030504040204" pitchFamily="34" charset="0"/>
                <a:cs typeface="Segoe UI" panose="020B0502040204020203" pitchFamily="34" charset="0"/>
              </a:rPr>
            </a:br>
            <a:r>
              <a:rPr lang="es-ES" sz="2600" dirty="0">
                <a:latin typeface="Verdana" panose="020B0604030504040204" pitchFamily="34" charset="0"/>
                <a:ea typeface="Verdana" panose="020B0604030504040204" pitchFamily="34" charset="0"/>
                <a:cs typeface="Segoe UI" panose="020B0502040204020203" pitchFamily="34" charset="0"/>
              </a:rPr>
              <a:t>que afectan a los </a:t>
            </a:r>
            <a:br>
              <a:rPr lang="es-ES" sz="2600" dirty="0">
                <a:latin typeface="Verdana" panose="020B0604030504040204" pitchFamily="34" charset="0"/>
                <a:ea typeface="Verdana" panose="020B0604030504040204" pitchFamily="34" charset="0"/>
                <a:cs typeface="Segoe UI" panose="020B0502040204020203" pitchFamily="34" charset="0"/>
              </a:rPr>
            </a:br>
            <a:r>
              <a:rPr lang="es-ES" sz="2600" dirty="0">
                <a:latin typeface="Verdana" panose="020B0604030504040204" pitchFamily="34" charset="0"/>
                <a:ea typeface="Verdana" panose="020B0604030504040204" pitchFamily="34" charset="0"/>
                <a:cs typeface="Segoe UI" panose="020B0502040204020203" pitchFamily="34" charset="0"/>
              </a:rPr>
              <a:t>Sistemas de Información</a:t>
            </a:r>
            <a:br>
              <a:rPr lang="es-ES" sz="2600" dirty="0">
                <a:latin typeface="Verdana" panose="020B0604030504040204" pitchFamily="34" charset="0"/>
                <a:ea typeface="Verdana" panose="020B0604030504040204" pitchFamily="34" charset="0"/>
                <a:cs typeface="Segoe UI" panose="020B0502040204020203" pitchFamily="34" charset="0"/>
              </a:rPr>
            </a:br>
            <a:r>
              <a:rPr lang="es-ES" sz="2800" dirty="0">
                <a:latin typeface="Verdana" panose="020B0604030504040204" pitchFamily="34" charset="0"/>
                <a:ea typeface="Verdana" panose="020B0604030504040204" pitchFamily="34" charset="0"/>
                <a:cs typeface="Segoe UI" panose="020B0502040204020203" pitchFamily="34" charset="0"/>
              </a:rPr>
              <a:t>y vela </a:t>
            </a:r>
            <a:r>
              <a:rPr lang="es-ES" sz="2600" dirty="0">
                <a:latin typeface="Verdana" panose="020B0604030504040204" pitchFamily="34" charset="0"/>
                <a:ea typeface="Verdana" panose="020B0604030504040204" pitchFamily="34" charset="0"/>
                <a:cs typeface="Segoe UI" panose="020B0502040204020203" pitchFamily="34" charset="0"/>
              </a:rPr>
              <a:t>por </a:t>
            </a:r>
            <a:br>
              <a:rPr lang="es-ES" sz="2600" dirty="0">
                <a:latin typeface="Verdana" panose="020B0604030504040204" pitchFamily="34" charset="0"/>
                <a:ea typeface="Verdana" panose="020B0604030504040204" pitchFamily="34" charset="0"/>
                <a:cs typeface="Segoe UI" panose="020B0502040204020203" pitchFamily="34" charset="0"/>
              </a:rPr>
            </a:br>
            <a:r>
              <a:rPr lang="es-ES" sz="2600" dirty="0">
                <a:latin typeface="Verdana" panose="020B0604030504040204" pitchFamily="34" charset="0"/>
                <a:ea typeface="Verdana" panose="020B0604030504040204" pitchFamily="34" charset="0"/>
                <a:cs typeface="Segoe UI" panose="020B0502040204020203" pitchFamily="34" charset="0"/>
              </a:rPr>
              <a:t>el </a:t>
            </a:r>
            <a:r>
              <a:rPr lang="es-ES" sz="2600" dirty="0">
                <a:solidFill>
                  <a:srgbClr val="C00000"/>
                </a:solidFill>
                <a:latin typeface="Verdana" panose="020B0604030504040204" pitchFamily="34" charset="0"/>
                <a:ea typeface="Verdana" panose="020B0604030504040204" pitchFamily="34" charset="0"/>
                <a:cs typeface="Segoe UI" panose="020B0502040204020203" pitchFamily="34" charset="0"/>
              </a:rPr>
              <a:t>alineamiento </a:t>
            </a:r>
            <a:br>
              <a:rPr lang="es-ES" sz="2600" dirty="0">
                <a:solidFill>
                  <a:srgbClr val="C00000"/>
                </a:solidFill>
                <a:latin typeface="Verdana" panose="020B0604030504040204" pitchFamily="34" charset="0"/>
                <a:ea typeface="Verdana" panose="020B0604030504040204" pitchFamily="34" charset="0"/>
                <a:cs typeface="Segoe UI" panose="020B0502040204020203" pitchFamily="34" charset="0"/>
              </a:rPr>
            </a:br>
            <a:r>
              <a:rPr lang="es-ES" sz="2600" dirty="0">
                <a:solidFill>
                  <a:srgbClr val="C00000"/>
                </a:solidFill>
                <a:latin typeface="Verdana" panose="020B0604030504040204" pitchFamily="34" charset="0"/>
                <a:ea typeface="Verdana" panose="020B0604030504040204" pitchFamily="34" charset="0"/>
                <a:cs typeface="Segoe UI" panose="020B0502040204020203" pitchFamily="34" charset="0"/>
              </a:rPr>
              <a:t>entre el negocio </a:t>
            </a:r>
            <a:br>
              <a:rPr lang="es-ES" sz="2600" dirty="0">
                <a:solidFill>
                  <a:srgbClr val="C00000"/>
                </a:solidFill>
                <a:latin typeface="Verdana" panose="020B0604030504040204" pitchFamily="34" charset="0"/>
                <a:ea typeface="Verdana" panose="020B0604030504040204" pitchFamily="34" charset="0"/>
                <a:cs typeface="Segoe UI" panose="020B0502040204020203" pitchFamily="34" charset="0"/>
              </a:rPr>
            </a:br>
            <a:r>
              <a:rPr lang="es-ES" sz="2600" dirty="0">
                <a:solidFill>
                  <a:srgbClr val="C00000"/>
                </a:solidFill>
                <a:latin typeface="Verdana" panose="020B0604030504040204" pitchFamily="34" charset="0"/>
                <a:ea typeface="Verdana" panose="020B0604030504040204" pitchFamily="34" charset="0"/>
                <a:cs typeface="Segoe UI" panose="020B0502040204020203" pitchFamily="34" charset="0"/>
              </a:rPr>
              <a:t>y los recursos </a:t>
            </a:r>
            <a:br>
              <a:rPr lang="es-ES" sz="2600" dirty="0">
                <a:solidFill>
                  <a:srgbClr val="C00000"/>
                </a:solidFill>
                <a:latin typeface="Verdana" panose="020B0604030504040204" pitchFamily="34" charset="0"/>
                <a:ea typeface="Verdana" panose="020B0604030504040204" pitchFamily="34" charset="0"/>
                <a:cs typeface="Segoe UI" panose="020B0502040204020203" pitchFamily="34" charset="0"/>
              </a:rPr>
            </a:br>
            <a:r>
              <a:rPr lang="es-ES" sz="2600" dirty="0">
                <a:latin typeface="Verdana" panose="020B0604030504040204" pitchFamily="34" charset="0"/>
                <a:ea typeface="Verdana" panose="020B0604030504040204" pitchFamily="34" charset="0"/>
                <a:cs typeface="Segoe UI" panose="020B0502040204020203" pitchFamily="34" charset="0"/>
              </a:rPr>
              <a:t>en tecnologías </a:t>
            </a:r>
            <a:br>
              <a:rPr lang="es-ES" sz="2600" dirty="0">
                <a:latin typeface="Verdana" panose="020B0604030504040204" pitchFamily="34" charset="0"/>
                <a:ea typeface="Verdana" panose="020B0604030504040204" pitchFamily="34" charset="0"/>
                <a:cs typeface="Segoe UI" panose="020B0502040204020203" pitchFamily="34" charset="0"/>
              </a:rPr>
            </a:br>
            <a:r>
              <a:rPr lang="es-ES" sz="2600" dirty="0">
                <a:latin typeface="Verdana" panose="020B0604030504040204" pitchFamily="34" charset="0"/>
                <a:ea typeface="Verdana" panose="020B0604030504040204" pitchFamily="34" charset="0"/>
                <a:cs typeface="Segoe UI" panose="020B0502040204020203" pitchFamily="34" charset="0"/>
              </a:rPr>
              <a:t>de la información </a:t>
            </a:r>
            <a:br>
              <a:rPr lang="es-ES" sz="2600" dirty="0">
                <a:latin typeface="Verdana" panose="020B0604030504040204" pitchFamily="34" charset="0"/>
                <a:ea typeface="Verdana" panose="020B0604030504040204" pitchFamily="34" charset="0"/>
                <a:cs typeface="Segoe UI" panose="020B0502040204020203" pitchFamily="34" charset="0"/>
              </a:rPr>
            </a:br>
            <a:r>
              <a:rPr lang="es-ES" sz="2600" dirty="0">
                <a:latin typeface="Verdana" panose="020B0604030504040204" pitchFamily="34" charset="0"/>
                <a:ea typeface="Verdana" panose="020B0604030504040204" pitchFamily="34" charset="0"/>
                <a:cs typeface="Segoe UI" panose="020B0502040204020203" pitchFamily="34" charset="0"/>
              </a:rPr>
              <a:t>de la empresa.</a:t>
            </a:r>
          </a:p>
        </p:txBody>
      </p:sp>
      <p:pic>
        <p:nvPicPr>
          <p:cNvPr id="2050" name="Picture 2" descr="Resultado de imagen de meeting">
            <a:extLst>
              <a:ext uri="{FF2B5EF4-FFF2-40B4-BE49-F238E27FC236}">
                <a16:creationId xmlns:a16="http://schemas.microsoft.com/office/drawing/2014/main" id="{11D7680B-2225-47AB-8010-AA4EBCE0744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273749" y="2265266"/>
            <a:ext cx="6308016" cy="3650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112383"/>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CIO. Desglose de Responsabilidades</a:t>
            </a:r>
          </a:p>
        </p:txBody>
      </p:sp>
      <p:sp>
        <p:nvSpPr>
          <p:cNvPr id="3" name="Rectángulo 2"/>
          <p:cNvSpPr/>
          <p:nvPr/>
        </p:nvSpPr>
        <p:spPr>
          <a:xfrm>
            <a:off x="621314" y="1929877"/>
            <a:ext cx="3651123" cy="3539430"/>
          </a:xfrm>
          <a:prstGeom prst="rect">
            <a:avLst/>
          </a:prstGeom>
        </p:spPr>
        <p:txBody>
          <a:bodyPr wrap="square">
            <a:spAutoFit/>
          </a:bodyPr>
          <a:lstStyle/>
          <a:p>
            <a:pPr algn="ctr">
              <a:spcAft>
                <a:spcPts val="600"/>
              </a:spcAft>
            </a:pPr>
            <a:r>
              <a:rPr lang="es-ES" sz="2800" dirty="0">
                <a:latin typeface="Verdana" panose="020B0604030504040204" pitchFamily="34" charset="0"/>
                <a:ea typeface="Verdana" panose="020B0604030504040204" pitchFamily="34" charset="0"/>
                <a:cs typeface="Segoe UI" panose="020B0502040204020203" pitchFamily="34" charset="0"/>
              </a:rPr>
              <a:t>Establece instrumentos </a:t>
            </a:r>
            <a:br>
              <a:rPr lang="es-ES" sz="2800" dirty="0">
                <a:latin typeface="Verdana" panose="020B0604030504040204" pitchFamily="34" charset="0"/>
                <a:ea typeface="Verdana" panose="020B0604030504040204" pitchFamily="34" charset="0"/>
                <a:cs typeface="Segoe UI" panose="020B0502040204020203" pitchFamily="34" charset="0"/>
              </a:rPr>
            </a:br>
            <a:r>
              <a:rPr lang="es-ES" sz="2800" dirty="0">
                <a:latin typeface="Verdana" panose="020B0604030504040204" pitchFamily="34" charset="0"/>
                <a:ea typeface="Verdana" panose="020B0604030504040204" pitchFamily="34" charset="0"/>
                <a:cs typeface="Segoe UI" panose="020B0502040204020203" pitchFamily="34" charset="0"/>
              </a:rPr>
              <a:t>que permiten </a:t>
            </a:r>
            <a:r>
              <a:rPr lang="es-ES" sz="2800" dirty="0">
                <a:solidFill>
                  <a:srgbClr val="C00000"/>
                </a:solidFill>
                <a:latin typeface="Verdana" panose="020B0604030504040204" pitchFamily="34" charset="0"/>
                <a:ea typeface="Verdana" panose="020B0604030504040204" pitchFamily="34" charset="0"/>
                <a:cs typeface="Segoe UI" panose="020B0502040204020203" pitchFamily="34" charset="0"/>
              </a:rPr>
              <a:t>canalizar </a:t>
            </a:r>
            <a:br>
              <a:rPr lang="es-ES" sz="2800" dirty="0">
                <a:solidFill>
                  <a:srgbClr val="C00000"/>
                </a:solidFill>
                <a:latin typeface="Verdana" panose="020B0604030504040204" pitchFamily="34" charset="0"/>
                <a:ea typeface="Verdana" panose="020B0604030504040204" pitchFamily="34" charset="0"/>
                <a:cs typeface="Segoe UI" panose="020B0502040204020203" pitchFamily="34" charset="0"/>
              </a:rPr>
            </a:br>
            <a:r>
              <a:rPr lang="es-ES" sz="2800" dirty="0">
                <a:latin typeface="Verdana" panose="020B0604030504040204" pitchFamily="34" charset="0"/>
                <a:ea typeface="Verdana" panose="020B0604030504040204" pitchFamily="34" charset="0"/>
                <a:cs typeface="Segoe UI" panose="020B0502040204020203" pitchFamily="34" charset="0"/>
              </a:rPr>
              <a:t>de forma eficaz </a:t>
            </a:r>
            <a:br>
              <a:rPr lang="es-ES" sz="2800" dirty="0">
                <a:latin typeface="Verdana" panose="020B0604030504040204" pitchFamily="34" charset="0"/>
                <a:ea typeface="Verdana" panose="020B0604030504040204" pitchFamily="34" charset="0"/>
                <a:cs typeface="Segoe UI" panose="020B0502040204020203" pitchFamily="34" charset="0"/>
              </a:rPr>
            </a:br>
            <a:r>
              <a:rPr lang="es-ES" sz="2800" dirty="0">
                <a:latin typeface="Verdana" panose="020B0604030504040204" pitchFamily="34" charset="0"/>
                <a:ea typeface="Verdana" panose="020B0604030504040204" pitchFamily="34" charset="0"/>
                <a:cs typeface="Segoe UI" panose="020B0502040204020203" pitchFamily="34" charset="0"/>
              </a:rPr>
              <a:t>las </a:t>
            </a:r>
            <a:r>
              <a:rPr lang="es-ES" sz="2800" dirty="0">
                <a:solidFill>
                  <a:srgbClr val="C00000"/>
                </a:solidFill>
                <a:latin typeface="Verdana" panose="020B0604030504040204" pitchFamily="34" charset="0"/>
                <a:ea typeface="Verdana" panose="020B0604030504040204" pitchFamily="34" charset="0"/>
                <a:cs typeface="Segoe UI" panose="020B0502040204020203" pitchFamily="34" charset="0"/>
              </a:rPr>
              <a:t>necesidades de los clientes internos</a:t>
            </a:r>
            <a:r>
              <a:rPr lang="es-ES" sz="2800" dirty="0">
                <a:latin typeface="Verdana" panose="020B0604030504040204" pitchFamily="34" charset="0"/>
                <a:ea typeface="Verdana" panose="020B0604030504040204" pitchFamily="34" charset="0"/>
                <a:cs typeface="Segoe UI" panose="020B0502040204020203" pitchFamily="34" charset="0"/>
              </a:rPr>
              <a:t>.</a:t>
            </a:r>
          </a:p>
        </p:txBody>
      </p:sp>
      <p:pic>
        <p:nvPicPr>
          <p:cNvPr id="9218" name="Picture 2" descr="When personas and user stories aren't exactly what you need | by Silvia  Vitali | UX Collective">
            <a:extLst>
              <a:ext uri="{FF2B5EF4-FFF2-40B4-BE49-F238E27FC236}">
                <a16:creationId xmlns:a16="http://schemas.microsoft.com/office/drawing/2014/main" id="{2BF2E061-0CE9-4361-899F-9B6282A3A6B7}"/>
              </a:ext>
            </a:extLst>
          </p:cNvPr>
          <p:cNvPicPr>
            <a:picLocks noChangeAspect="1" noChangeArrowheads="1"/>
          </p:cNvPicPr>
          <p:nvPr/>
        </p:nvPicPr>
        <p:blipFill>
          <a:blip r:embed="rId3" cstate="print">
            <a:clrChange>
              <a:clrFrom>
                <a:srgbClr val="F5F5F5"/>
              </a:clrFrom>
              <a:clrTo>
                <a:srgbClr val="F5F5F5">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920861" y="1079963"/>
            <a:ext cx="7271138" cy="469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124544"/>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CIO. Desglose de Responsabilidades</a:t>
            </a:r>
          </a:p>
        </p:txBody>
      </p:sp>
      <p:sp>
        <p:nvSpPr>
          <p:cNvPr id="3" name="Rectángulo 2"/>
          <p:cNvSpPr/>
          <p:nvPr/>
        </p:nvSpPr>
        <p:spPr>
          <a:xfrm>
            <a:off x="441718" y="1964982"/>
            <a:ext cx="3768775" cy="3108543"/>
          </a:xfrm>
          <a:prstGeom prst="rect">
            <a:avLst/>
          </a:prstGeom>
        </p:spPr>
        <p:txBody>
          <a:bodyPr wrap="square">
            <a:spAutoFit/>
          </a:bodyPr>
          <a:lstStyle/>
          <a:p>
            <a:pPr algn="ctr">
              <a:spcAft>
                <a:spcPts val="600"/>
              </a:spcAft>
            </a:pPr>
            <a:r>
              <a:rPr lang="es-ES" sz="2800" dirty="0">
                <a:latin typeface="Verdana" panose="020B0604030504040204" pitchFamily="34" charset="0"/>
                <a:ea typeface="Verdana" panose="020B0604030504040204" pitchFamily="34" charset="0"/>
                <a:cs typeface="Segoe UI" panose="020B0502040204020203" pitchFamily="34" charset="0"/>
              </a:rPr>
              <a:t>Define y ejecuta el </a:t>
            </a:r>
            <a:br>
              <a:rPr lang="es-ES" sz="2800" dirty="0">
                <a:latin typeface="Verdana" panose="020B0604030504040204" pitchFamily="34" charset="0"/>
                <a:ea typeface="Verdana" panose="020B0604030504040204" pitchFamily="34" charset="0"/>
                <a:cs typeface="Segoe UI" panose="020B0502040204020203" pitchFamily="34" charset="0"/>
              </a:rPr>
            </a:br>
            <a:r>
              <a:rPr lang="es-ES" sz="2800" dirty="0">
                <a:solidFill>
                  <a:srgbClr val="C00000"/>
                </a:solidFill>
                <a:latin typeface="Verdana" panose="020B0604030504040204" pitchFamily="34" charset="0"/>
                <a:ea typeface="Verdana" panose="020B0604030504040204" pitchFamily="34" charset="0"/>
                <a:cs typeface="Segoe UI" panose="020B0502040204020203" pitchFamily="34" charset="0"/>
              </a:rPr>
              <a:t>presupuesto</a:t>
            </a:r>
            <a:r>
              <a:rPr lang="es-ES" sz="2800" dirty="0">
                <a:latin typeface="Verdana" panose="020B0604030504040204" pitchFamily="34" charset="0"/>
                <a:ea typeface="Verdana" panose="020B0604030504040204" pitchFamily="34" charset="0"/>
                <a:cs typeface="Segoe UI" panose="020B0502040204020203" pitchFamily="34" charset="0"/>
              </a:rPr>
              <a:t> de su departamento, </a:t>
            </a:r>
            <a:br>
              <a:rPr lang="es-ES" sz="2800" dirty="0">
                <a:latin typeface="Verdana" panose="020B0604030504040204" pitchFamily="34" charset="0"/>
                <a:ea typeface="Verdana" panose="020B0604030504040204" pitchFamily="34" charset="0"/>
                <a:cs typeface="Segoe UI" panose="020B0502040204020203" pitchFamily="34" charset="0"/>
              </a:rPr>
            </a:br>
            <a:r>
              <a:rPr lang="es-ES" sz="2800" dirty="0">
                <a:latin typeface="Verdana" panose="020B0604030504040204" pitchFamily="34" charset="0"/>
                <a:ea typeface="Verdana" panose="020B0604030504040204" pitchFamily="34" charset="0"/>
                <a:cs typeface="Segoe UI" panose="020B0502040204020203" pitchFamily="34" charset="0"/>
              </a:rPr>
              <a:t>evaluando y estableciendo </a:t>
            </a:r>
            <a:br>
              <a:rPr lang="es-ES" sz="2800" dirty="0">
                <a:latin typeface="Verdana" panose="020B0604030504040204" pitchFamily="34" charset="0"/>
                <a:ea typeface="Verdana" panose="020B0604030504040204" pitchFamily="34" charset="0"/>
                <a:cs typeface="Segoe UI" panose="020B0502040204020203" pitchFamily="34" charset="0"/>
              </a:rPr>
            </a:br>
            <a:r>
              <a:rPr lang="es-ES" sz="2800" dirty="0">
                <a:latin typeface="Verdana" panose="020B0604030504040204" pitchFamily="34" charset="0"/>
                <a:ea typeface="Verdana" panose="020B0604030504040204" pitchFamily="34" charset="0"/>
                <a:cs typeface="Segoe UI" panose="020B0502040204020203" pitchFamily="34" charset="0"/>
              </a:rPr>
              <a:t>las </a:t>
            </a:r>
            <a:r>
              <a:rPr lang="es-ES" sz="2800" dirty="0">
                <a:solidFill>
                  <a:srgbClr val="C00000"/>
                </a:solidFill>
                <a:latin typeface="Verdana" panose="020B0604030504040204" pitchFamily="34" charset="0"/>
                <a:ea typeface="Verdana" panose="020B0604030504040204" pitchFamily="34" charset="0"/>
                <a:cs typeface="Segoe UI" panose="020B0502040204020203" pitchFamily="34" charset="0"/>
              </a:rPr>
              <a:t>prioridades en las inversiones</a:t>
            </a:r>
            <a:r>
              <a:rPr lang="es-ES" sz="2800" dirty="0">
                <a:latin typeface="Verdana" panose="020B0604030504040204" pitchFamily="34" charset="0"/>
                <a:ea typeface="Verdana" panose="020B0604030504040204" pitchFamily="34" charset="0"/>
                <a:cs typeface="Segoe UI" panose="020B0502040204020203" pitchFamily="34" charset="0"/>
              </a:rPr>
              <a:t>.</a:t>
            </a:r>
          </a:p>
        </p:txBody>
      </p:sp>
      <p:pic>
        <p:nvPicPr>
          <p:cNvPr id="8196" name="Picture 4" descr="Folleto publicitario asignación de presupuesto plano de dibujos animados. |  Vector Premium">
            <a:extLst>
              <a:ext uri="{FF2B5EF4-FFF2-40B4-BE49-F238E27FC236}">
                <a16:creationId xmlns:a16="http://schemas.microsoft.com/office/drawing/2014/main" id="{456D0115-2D8B-44CA-8830-5AB29C7759F1}"/>
              </a:ext>
            </a:extLst>
          </p:cNvPr>
          <p:cNvPicPr>
            <a:picLocks noChangeAspect="1" noChangeArrowheads="1"/>
          </p:cNvPicPr>
          <p:nvPr/>
        </p:nvPicPr>
        <p:blipFill>
          <a:blip r:embed="rId2">
            <a:graysc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901609" y="1257120"/>
            <a:ext cx="6848673" cy="4824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910201"/>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FC3E3D-80ED-4A60-ABCC-CD634E2BFE19}"/>
              </a:ext>
            </a:extLst>
          </p:cNvPr>
          <p:cNvSpPr>
            <a:spLocks noGrp="1"/>
          </p:cNvSpPr>
          <p:nvPr>
            <p:ph type="title"/>
          </p:nvPr>
        </p:nvSpPr>
        <p:spPr>
          <a:xfrm>
            <a:off x="1394884" y="4241105"/>
            <a:ext cx="10363200" cy="769441"/>
          </a:xfrm>
        </p:spPr>
        <p:txBody>
          <a:bodyPr/>
          <a:lstStyle/>
          <a:p>
            <a:r>
              <a:rPr lang="es-ES" dirty="0"/>
              <a:t>Enfoque Estructural</a:t>
            </a:r>
          </a:p>
        </p:txBody>
      </p:sp>
      <p:sp>
        <p:nvSpPr>
          <p:cNvPr id="3" name="Rectángulo 2">
            <a:extLst>
              <a:ext uri="{FF2B5EF4-FFF2-40B4-BE49-F238E27FC236}">
                <a16:creationId xmlns:a16="http://schemas.microsoft.com/office/drawing/2014/main" id="{C99775F6-F1F3-49E1-8FB0-999CB630A9FC}"/>
              </a:ext>
            </a:extLst>
          </p:cNvPr>
          <p:cNvSpPr/>
          <p:nvPr/>
        </p:nvSpPr>
        <p:spPr>
          <a:xfrm>
            <a:off x="1795103" y="5010546"/>
            <a:ext cx="4190571" cy="523220"/>
          </a:xfrm>
          <a:prstGeom prst="rect">
            <a:avLst/>
          </a:prstGeom>
        </p:spPr>
        <p:txBody>
          <a:bodyPr wrap="none">
            <a:spAutoFit/>
          </a:bodyPr>
          <a:lstStyle/>
          <a:p>
            <a:r>
              <a:rPr lang="es-ES" sz="2800" i="1" dirty="0">
                <a:solidFill>
                  <a:srgbClr val="C00000"/>
                </a:solidFill>
                <a:latin typeface="Book Antiqua" panose="02040602050305030304" pitchFamily="18" charset="0"/>
                <a:ea typeface="Verdana" panose="020B0604030504040204" pitchFamily="34" charset="0"/>
              </a:rPr>
              <a:t>Teoría General de Sistemas </a:t>
            </a:r>
            <a:endParaRPr lang="es-ES" sz="2800" dirty="0">
              <a:solidFill>
                <a:srgbClr val="C00000"/>
              </a:solidFill>
            </a:endParaRPr>
          </a:p>
        </p:txBody>
      </p:sp>
    </p:spTree>
    <p:extLst>
      <p:ext uri="{BB962C8B-B14F-4D97-AF65-F5344CB8AC3E}">
        <p14:creationId xmlns:p14="http://schemas.microsoft.com/office/powerpoint/2010/main" val="10515347"/>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CIO. Desglose de Responsabilidades</a:t>
            </a:r>
          </a:p>
        </p:txBody>
      </p:sp>
      <p:sp>
        <p:nvSpPr>
          <p:cNvPr id="3" name="Rectángulo 2"/>
          <p:cNvSpPr/>
          <p:nvPr/>
        </p:nvSpPr>
        <p:spPr>
          <a:xfrm>
            <a:off x="633104" y="1401062"/>
            <a:ext cx="3811305" cy="4785926"/>
          </a:xfrm>
          <a:prstGeom prst="rect">
            <a:avLst/>
          </a:prstGeom>
        </p:spPr>
        <p:txBody>
          <a:bodyPr wrap="square">
            <a:spAutoFit/>
          </a:bodyPr>
          <a:lstStyle/>
          <a:p>
            <a:pPr algn="ctr">
              <a:spcAft>
                <a:spcPts val="600"/>
              </a:spcAft>
            </a:pPr>
            <a:r>
              <a:rPr lang="es-ES" sz="2600" dirty="0">
                <a:latin typeface="Verdana" panose="020B0604030504040204" pitchFamily="34" charset="0"/>
                <a:ea typeface="Verdana" panose="020B0604030504040204" pitchFamily="34" charset="0"/>
                <a:cs typeface="Segoe UI" panose="020B0502040204020203" pitchFamily="34" charset="0"/>
              </a:rPr>
              <a:t>Mantiene </a:t>
            </a:r>
            <a:r>
              <a:rPr lang="es-ES" sz="2600" dirty="0">
                <a:solidFill>
                  <a:srgbClr val="C00000"/>
                </a:solidFill>
                <a:latin typeface="Verdana" panose="020B0604030504040204" pitchFamily="34" charset="0"/>
                <a:ea typeface="Verdana" panose="020B0604030504040204" pitchFamily="34" charset="0"/>
                <a:cs typeface="Segoe UI" panose="020B0502040204020203" pitchFamily="34" charset="0"/>
              </a:rPr>
              <a:t>relaciones </a:t>
            </a:r>
            <a:br>
              <a:rPr lang="es-ES" sz="2600" dirty="0">
                <a:solidFill>
                  <a:srgbClr val="C00000"/>
                </a:solidFill>
                <a:latin typeface="Verdana" panose="020B0604030504040204" pitchFamily="34" charset="0"/>
                <a:ea typeface="Verdana" panose="020B0604030504040204" pitchFamily="34" charset="0"/>
                <a:cs typeface="Segoe UI" panose="020B0502040204020203" pitchFamily="34" charset="0"/>
              </a:rPr>
            </a:br>
            <a:r>
              <a:rPr lang="es-ES" sz="2600" dirty="0">
                <a:solidFill>
                  <a:srgbClr val="C00000"/>
                </a:solidFill>
                <a:latin typeface="Verdana" panose="020B0604030504040204" pitchFamily="34" charset="0"/>
                <a:ea typeface="Verdana" panose="020B0604030504040204" pitchFamily="34" charset="0"/>
                <a:cs typeface="Segoe UI" panose="020B0502040204020203" pitchFamily="34" charset="0"/>
              </a:rPr>
              <a:t>con proveedores de la industria.</a:t>
            </a:r>
          </a:p>
          <a:p>
            <a:pPr algn="ctr">
              <a:spcAft>
                <a:spcPts val="600"/>
              </a:spcAft>
            </a:pPr>
            <a:r>
              <a:rPr lang="es-ES" sz="2600" dirty="0">
                <a:solidFill>
                  <a:srgbClr val="C00000"/>
                </a:solidFill>
                <a:latin typeface="Verdana" panose="020B0604030504040204" pitchFamily="34" charset="0"/>
                <a:ea typeface="Verdana" panose="020B0604030504040204" pitchFamily="34" charset="0"/>
                <a:cs typeface="Segoe UI" panose="020B0502040204020203" pitchFamily="34" charset="0"/>
              </a:rPr>
              <a:t> </a:t>
            </a:r>
            <a:br>
              <a:rPr lang="es-ES" sz="2600" dirty="0">
                <a:solidFill>
                  <a:srgbClr val="C00000"/>
                </a:solidFill>
                <a:latin typeface="Verdana" panose="020B0604030504040204" pitchFamily="34" charset="0"/>
                <a:ea typeface="Verdana" panose="020B0604030504040204" pitchFamily="34" charset="0"/>
                <a:cs typeface="Segoe UI" panose="020B0502040204020203" pitchFamily="34" charset="0"/>
              </a:rPr>
            </a:br>
            <a:r>
              <a:rPr lang="es-ES" sz="2600" dirty="0">
                <a:latin typeface="Verdana" panose="020B0604030504040204" pitchFamily="34" charset="0"/>
                <a:ea typeface="Verdana" panose="020B0604030504040204" pitchFamily="34" charset="0"/>
                <a:cs typeface="Segoe UI" panose="020B0502040204020203" pitchFamily="34" charset="0"/>
              </a:rPr>
              <a:t>(</a:t>
            </a:r>
            <a:r>
              <a:rPr lang="es-ES" sz="2400" dirty="0">
                <a:latin typeface="Verdana" panose="020B0604030504040204" pitchFamily="34" charset="0"/>
                <a:ea typeface="Verdana" panose="020B0604030504040204" pitchFamily="34" charset="0"/>
                <a:cs typeface="Segoe UI" panose="020B0502040204020203" pitchFamily="34" charset="0"/>
              </a:rPr>
              <a:t>fabricantes de hardware, fabricantes de software, firmas de consultoría, </a:t>
            </a:r>
            <a:br>
              <a:rPr lang="es-ES" sz="2400" dirty="0">
                <a:latin typeface="Verdana" panose="020B0604030504040204" pitchFamily="34" charset="0"/>
                <a:ea typeface="Verdana" panose="020B0604030504040204" pitchFamily="34" charset="0"/>
                <a:cs typeface="Segoe UI" panose="020B0502040204020203" pitchFamily="34" charset="0"/>
              </a:rPr>
            </a:br>
            <a:r>
              <a:rPr lang="es-ES" sz="2400" dirty="0">
                <a:latin typeface="Verdana" panose="020B0604030504040204" pitchFamily="34" charset="0"/>
                <a:ea typeface="Verdana" panose="020B0604030504040204" pitchFamily="34" charset="0"/>
                <a:cs typeface="Segoe UI" panose="020B0502040204020203" pitchFamily="34" charset="0"/>
              </a:rPr>
              <a:t>proveedores de servicios, </a:t>
            </a:r>
            <a:br>
              <a:rPr lang="es-ES" sz="2400" dirty="0">
                <a:latin typeface="Verdana" panose="020B0604030504040204" pitchFamily="34" charset="0"/>
                <a:ea typeface="Verdana" panose="020B0604030504040204" pitchFamily="34" charset="0"/>
                <a:cs typeface="Segoe UI" panose="020B0502040204020203" pitchFamily="34" charset="0"/>
              </a:rPr>
            </a:br>
            <a:r>
              <a:rPr lang="es-ES" sz="2400" dirty="0">
                <a:latin typeface="Verdana" panose="020B0604030504040204" pitchFamily="34" charset="0"/>
                <a:ea typeface="Verdana" panose="020B0604030504040204" pitchFamily="34" charset="0"/>
                <a:cs typeface="Segoe UI" panose="020B0502040204020203" pitchFamily="34" charset="0"/>
              </a:rPr>
              <a:t>empresas de selección</a:t>
            </a:r>
            <a:r>
              <a:rPr lang="es-ES" sz="2600" dirty="0">
                <a:latin typeface="Verdana" panose="020B0604030504040204" pitchFamily="34" charset="0"/>
                <a:ea typeface="Verdana" panose="020B0604030504040204" pitchFamily="34" charset="0"/>
                <a:cs typeface="Segoe UI" panose="020B0502040204020203" pitchFamily="34" charset="0"/>
              </a:rPr>
              <a:t>).</a:t>
            </a:r>
          </a:p>
        </p:txBody>
      </p:sp>
      <p:pic>
        <p:nvPicPr>
          <p:cNvPr id="10242" name="Picture 2" descr="Concepto de diseño web de proveedor de alojamiento con ilustración de  personajes de personas | Vector Premium">
            <a:extLst>
              <a:ext uri="{FF2B5EF4-FFF2-40B4-BE49-F238E27FC236}">
                <a16:creationId xmlns:a16="http://schemas.microsoft.com/office/drawing/2014/main" id="{0C1AF37B-CC0A-49DD-9491-4E616E2D7891}"/>
              </a:ext>
            </a:extLst>
          </p:cNvPr>
          <p:cNvPicPr>
            <a:picLocks noChangeAspect="1" noChangeArrowheads="1"/>
          </p:cNvPicPr>
          <p:nvPr/>
        </p:nvPicPr>
        <p:blipFill>
          <a:blip r:embed="rId2">
            <a:clrChange>
              <a:clrFrom>
                <a:srgbClr val="CAE2FA"/>
              </a:clrFrom>
              <a:clrTo>
                <a:srgbClr val="CAE2FA">
                  <a:alpha val="0"/>
                </a:srgbClr>
              </a:clrTo>
            </a:clrChange>
            <a:grayscl/>
            <a:extLst>
              <a:ext uri="{28A0092B-C50C-407E-A947-70E740481C1C}">
                <a14:useLocalDpi xmlns:a14="http://schemas.microsoft.com/office/drawing/2010/main" val="0"/>
              </a:ext>
            </a:extLst>
          </a:blip>
          <a:srcRect/>
          <a:stretch>
            <a:fillRect/>
          </a:stretch>
        </p:blipFill>
        <p:spPr bwMode="auto">
          <a:xfrm>
            <a:off x="4695991" y="1610805"/>
            <a:ext cx="6760022" cy="4492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616654"/>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CIO. Desglose de Responsabilidades</a:t>
            </a:r>
          </a:p>
        </p:txBody>
      </p:sp>
      <p:sp>
        <p:nvSpPr>
          <p:cNvPr id="3" name="Rectángulo 2"/>
          <p:cNvSpPr/>
          <p:nvPr/>
        </p:nvSpPr>
        <p:spPr>
          <a:xfrm>
            <a:off x="835123" y="1604845"/>
            <a:ext cx="3173352" cy="4093428"/>
          </a:xfrm>
          <a:prstGeom prst="rect">
            <a:avLst/>
          </a:prstGeom>
        </p:spPr>
        <p:txBody>
          <a:bodyPr wrap="square">
            <a:spAutoFit/>
          </a:bodyPr>
          <a:lstStyle/>
          <a:p>
            <a:pPr algn="ctr">
              <a:spcAft>
                <a:spcPts val="600"/>
              </a:spcAft>
            </a:pPr>
            <a:r>
              <a:rPr lang="es-ES" sz="2600" dirty="0">
                <a:latin typeface="Verdana" panose="020B0604030504040204" pitchFamily="34" charset="0"/>
                <a:ea typeface="Verdana" panose="020B0604030504040204" pitchFamily="34" charset="0"/>
                <a:cs typeface="Segoe UI" panose="020B0502040204020203" pitchFamily="34" charset="0"/>
              </a:rPr>
              <a:t>Se responsabiliza al más alto nivel de los </a:t>
            </a:r>
            <a:r>
              <a:rPr lang="es-ES" sz="2600" dirty="0">
                <a:solidFill>
                  <a:srgbClr val="C00000"/>
                </a:solidFill>
                <a:latin typeface="Verdana" panose="020B0604030504040204" pitchFamily="34" charset="0"/>
                <a:ea typeface="Verdana" panose="020B0604030504040204" pitchFamily="34" charset="0"/>
                <a:cs typeface="Segoe UI" panose="020B0502040204020203" pitchFamily="34" charset="0"/>
              </a:rPr>
              <a:t>proyectos de implantación de aplicaciones </a:t>
            </a:r>
            <a:r>
              <a:rPr lang="es-ES" sz="2600" dirty="0">
                <a:latin typeface="Verdana" panose="020B0604030504040204" pitchFamily="34" charset="0"/>
                <a:ea typeface="Verdana" panose="020B0604030504040204" pitchFamily="34" charset="0"/>
                <a:cs typeface="Segoe UI" panose="020B0502040204020203" pitchFamily="34" charset="0"/>
              </a:rPr>
              <a:t>y de los proyectos de puesta en marcha de </a:t>
            </a:r>
            <a:r>
              <a:rPr lang="es-ES" sz="2600" dirty="0">
                <a:solidFill>
                  <a:srgbClr val="C00000"/>
                </a:solidFill>
                <a:latin typeface="Verdana" panose="020B0604030504040204" pitchFamily="34" charset="0"/>
                <a:ea typeface="Verdana" panose="020B0604030504040204" pitchFamily="34" charset="0"/>
                <a:cs typeface="Segoe UI" panose="020B0502040204020203" pitchFamily="34" charset="0"/>
              </a:rPr>
              <a:t>infraestructura tecnológica</a:t>
            </a:r>
            <a:r>
              <a:rPr lang="es-ES" sz="2600" dirty="0">
                <a:latin typeface="Verdana" panose="020B0604030504040204" pitchFamily="34" charset="0"/>
                <a:ea typeface="Verdana" panose="020B0604030504040204" pitchFamily="34" charset="0"/>
                <a:cs typeface="Segoe UI" panose="020B0502040204020203" pitchFamily="34" charset="0"/>
              </a:rPr>
              <a:t>.</a:t>
            </a:r>
          </a:p>
        </p:txBody>
      </p:sp>
      <p:pic>
        <p:nvPicPr>
          <p:cNvPr id="6" name="Imagen 5">
            <a:extLst>
              <a:ext uri="{FF2B5EF4-FFF2-40B4-BE49-F238E27FC236}">
                <a16:creationId xmlns:a16="http://schemas.microsoft.com/office/drawing/2014/main" id="{8DCAAFA4-E508-4C2A-B964-F80769DCBCD1}"/>
              </a:ext>
            </a:extLst>
          </p:cNvPr>
          <p:cNvPicPr>
            <a:picLocks noChangeAspect="1"/>
          </p:cNvPicPr>
          <p:nvPr/>
        </p:nvPicPr>
        <p:blipFill>
          <a:blip r:embed="rId2">
            <a:clrChange>
              <a:clrFrom>
                <a:srgbClr val="EFEFEF"/>
              </a:clrFrom>
              <a:clrTo>
                <a:srgbClr val="EFEFEF">
                  <a:alpha val="0"/>
                </a:srgbClr>
              </a:clrTo>
            </a:clrChange>
            <a:grayscl/>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443016" y="1604845"/>
            <a:ext cx="5296977" cy="4000207"/>
          </a:xfrm>
          <a:prstGeom prst="rect">
            <a:avLst/>
          </a:prstGeom>
        </p:spPr>
      </p:pic>
    </p:spTree>
    <p:extLst>
      <p:ext uri="{BB962C8B-B14F-4D97-AF65-F5344CB8AC3E}">
        <p14:creationId xmlns:p14="http://schemas.microsoft.com/office/powerpoint/2010/main" val="3064816402"/>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9EB2660-ADB0-4CC7-8AD0-81C2016F7F17}"/>
              </a:ext>
            </a:extLst>
          </p:cNvPr>
          <p:cNvSpPr>
            <a:spLocks noGrp="1"/>
          </p:cNvSpPr>
          <p:nvPr>
            <p:ph type="title"/>
          </p:nvPr>
        </p:nvSpPr>
        <p:spPr/>
        <p:txBody>
          <a:bodyPr/>
          <a:lstStyle/>
          <a:p>
            <a:r>
              <a:rPr lang="es-ES" dirty="0"/>
              <a:t>CIO. Desglose de Responsabilidades</a:t>
            </a:r>
          </a:p>
        </p:txBody>
      </p:sp>
      <p:sp>
        <p:nvSpPr>
          <p:cNvPr id="3" name="Rectángulo 2"/>
          <p:cNvSpPr/>
          <p:nvPr/>
        </p:nvSpPr>
        <p:spPr>
          <a:xfrm>
            <a:off x="1208053" y="2112988"/>
            <a:ext cx="2936001" cy="3139321"/>
          </a:xfrm>
          <a:prstGeom prst="rect">
            <a:avLst/>
          </a:prstGeom>
        </p:spPr>
        <p:txBody>
          <a:bodyPr wrap="square">
            <a:spAutoFit/>
          </a:bodyPr>
          <a:lstStyle/>
          <a:p>
            <a:pPr algn="ctr">
              <a:spcAft>
                <a:spcPts val="600"/>
              </a:spcAft>
            </a:pPr>
            <a:r>
              <a:rPr lang="es-ES" sz="2600" dirty="0">
                <a:latin typeface="Verdana" panose="020B0604030504040204" pitchFamily="34" charset="0"/>
                <a:ea typeface="Verdana" panose="020B0604030504040204" pitchFamily="34" charset="0"/>
                <a:cs typeface="Segoe UI" panose="020B0502040204020203" pitchFamily="34" charset="0"/>
              </a:rPr>
              <a:t>Define, diseña y planifica los </a:t>
            </a:r>
            <a:br>
              <a:rPr lang="es-ES" sz="2600" dirty="0">
                <a:latin typeface="Verdana" panose="020B0604030504040204" pitchFamily="34" charset="0"/>
                <a:ea typeface="Verdana" panose="020B0604030504040204" pitchFamily="34" charset="0"/>
                <a:cs typeface="Segoe UI" panose="020B0502040204020203" pitchFamily="34" charset="0"/>
              </a:rPr>
            </a:br>
            <a:r>
              <a:rPr lang="es-ES" sz="3200" dirty="0">
                <a:solidFill>
                  <a:srgbClr val="C00000"/>
                </a:solidFill>
                <a:latin typeface="Verdana" panose="020B0604030504040204" pitchFamily="34" charset="0"/>
                <a:ea typeface="Verdana" panose="020B0604030504040204" pitchFamily="34" charset="0"/>
                <a:cs typeface="Segoe UI" panose="020B0502040204020203" pitchFamily="34" charset="0"/>
              </a:rPr>
              <a:t>Planes de Sistemas </a:t>
            </a:r>
            <a:br>
              <a:rPr lang="es-ES" sz="3200" dirty="0">
                <a:solidFill>
                  <a:srgbClr val="C00000"/>
                </a:solidFill>
                <a:latin typeface="Verdana" panose="020B0604030504040204" pitchFamily="34" charset="0"/>
                <a:ea typeface="Verdana" panose="020B0604030504040204" pitchFamily="34" charset="0"/>
                <a:cs typeface="Segoe UI" panose="020B0502040204020203" pitchFamily="34" charset="0"/>
              </a:rPr>
            </a:br>
            <a:r>
              <a:rPr lang="es-ES" sz="2600" dirty="0">
                <a:latin typeface="Verdana" panose="020B0604030504040204" pitchFamily="34" charset="0"/>
                <a:ea typeface="Verdana" panose="020B0604030504040204" pitchFamily="34" charset="0"/>
                <a:cs typeface="Segoe UI" panose="020B0502040204020203" pitchFamily="34" charset="0"/>
              </a:rPr>
              <a:t>o los planes de </a:t>
            </a:r>
            <a:r>
              <a:rPr lang="es-ES" sz="2800" dirty="0">
                <a:solidFill>
                  <a:srgbClr val="C00000"/>
                </a:solidFill>
                <a:latin typeface="Verdana" panose="020B0604030504040204" pitchFamily="34" charset="0"/>
                <a:ea typeface="Verdana" panose="020B0604030504040204" pitchFamily="34" charset="0"/>
                <a:cs typeface="Segoe UI" panose="020B0502040204020203" pitchFamily="34" charset="0"/>
              </a:rPr>
              <a:t>Transformación Tecnológica</a:t>
            </a:r>
            <a:r>
              <a:rPr lang="es-ES" sz="2600" dirty="0">
                <a:latin typeface="Verdana" panose="020B0604030504040204" pitchFamily="34" charset="0"/>
                <a:ea typeface="Verdana" panose="020B0604030504040204" pitchFamily="34" charset="0"/>
                <a:cs typeface="Segoe UI" panose="020B0502040204020203" pitchFamily="34" charset="0"/>
              </a:rPr>
              <a:t>.</a:t>
            </a:r>
          </a:p>
        </p:txBody>
      </p:sp>
      <p:pic>
        <p:nvPicPr>
          <p:cNvPr id="7170" name="Picture 2" descr="Resultado de imagen de planning">
            <a:extLst>
              <a:ext uri="{FF2B5EF4-FFF2-40B4-BE49-F238E27FC236}">
                <a16:creationId xmlns:a16="http://schemas.microsoft.com/office/drawing/2014/main" id="{FE095935-1169-4CB6-8989-9279EB6A7587}"/>
              </a:ext>
            </a:extLst>
          </p:cNvPr>
          <p:cNvPicPr>
            <a:picLocks noChangeAspect="1" noChangeArrowheads="1"/>
          </p:cNvPicPr>
          <p:nvPr/>
        </p:nvPicPr>
        <p:blipFill>
          <a:blip r:embed="rId2">
            <a:graysc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557197" y="1429887"/>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198980"/>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9ECF2C3F-DC64-4746-9B77-0A17C8B1956E}"/>
              </a:ext>
            </a:extLst>
          </p:cNvPr>
          <p:cNvSpPr/>
          <p:nvPr/>
        </p:nvSpPr>
        <p:spPr>
          <a:xfrm>
            <a:off x="424247" y="1103335"/>
            <a:ext cx="10350844" cy="5078313"/>
          </a:xfrm>
          <a:prstGeom prst="rect">
            <a:avLst/>
          </a:prstGeom>
        </p:spPr>
        <p:txBody>
          <a:bodyPr wrap="square">
            <a:spAutoFit/>
          </a:bodyPr>
          <a:lstStyle/>
          <a:p>
            <a:pPr marL="342900" indent="-342900">
              <a:buFont typeface="+mj-lt"/>
              <a:buAutoNum type="arabicPeriod"/>
            </a:pPr>
            <a:r>
              <a:rPr lang="es-ES" sz="2000" dirty="0">
                <a:latin typeface="Verdana" panose="020B0604030504040204" pitchFamily="34" charset="0"/>
                <a:ea typeface="Verdana" panose="020B0604030504040204" pitchFamily="34" charset="0"/>
                <a:cs typeface="Segoe UI" panose="020B0502040204020203" pitchFamily="34" charset="0"/>
              </a:rPr>
              <a:t>Alinear los objetivos estratégicos del negocio con la Infraestructura TIC.</a:t>
            </a:r>
            <a:br>
              <a:rPr lang="es-ES" sz="2000" dirty="0">
                <a:latin typeface="Verdana" panose="020B0604030504040204" pitchFamily="34" charset="0"/>
                <a:ea typeface="Verdana" panose="020B0604030504040204" pitchFamily="34" charset="0"/>
                <a:cs typeface="Segoe UI" panose="020B0502040204020203" pitchFamily="34" charset="0"/>
              </a:rPr>
            </a:br>
            <a:r>
              <a:rPr lang="es-ES" sz="2000" dirty="0">
                <a:solidFill>
                  <a:srgbClr val="CC0000"/>
                </a:solidFill>
                <a:latin typeface="Verdana" panose="020B0604030504040204" pitchFamily="34" charset="0"/>
                <a:ea typeface="Verdana" panose="020B0604030504040204" pitchFamily="34" charset="0"/>
                <a:cs typeface="Segoe UI" panose="020B0502040204020203" pitchFamily="34" charset="0"/>
              </a:rPr>
              <a:t>(tema: La tecnología informática como factor de ventaja competitiva)</a:t>
            </a:r>
            <a:br>
              <a:rPr lang="es-ES" sz="2000" dirty="0">
                <a:latin typeface="Verdana" panose="020B0604030504040204" pitchFamily="34" charset="0"/>
                <a:ea typeface="Verdana" panose="020B0604030504040204" pitchFamily="34" charset="0"/>
                <a:cs typeface="Segoe UI" panose="020B0502040204020203" pitchFamily="34" charset="0"/>
              </a:rPr>
            </a:br>
            <a:endParaRPr lang="es-ES" sz="2000" dirty="0">
              <a:latin typeface="Verdana" panose="020B0604030504040204" pitchFamily="34" charset="0"/>
              <a:ea typeface="Verdana" panose="020B0604030504040204" pitchFamily="34" charset="0"/>
              <a:cs typeface="Segoe UI" panose="020B0502040204020203" pitchFamily="34" charset="0"/>
            </a:endParaRPr>
          </a:p>
          <a:p>
            <a:pPr marL="342900" indent="-342900">
              <a:buFont typeface="+mj-lt"/>
              <a:buAutoNum type="arabicPeriod"/>
            </a:pPr>
            <a:r>
              <a:rPr lang="es-ES" sz="2000" dirty="0">
                <a:latin typeface="Verdana" panose="020B0604030504040204" pitchFamily="34" charset="0"/>
                <a:ea typeface="Verdana" panose="020B0604030504040204" pitchFamily="34" charset="0"/>
                <a:cs typeface="Segoe UI" panose="020B0502040204020203" pitchFamily="34" charset="0"/>
              </a:rPr>
              <a:t>Canalizar las necesidades de los clientes internos.</a:t>
            </a:r>
            <a:br>
              <a:rPr lang="es-ES" sz="2000" dirty="0">
                <a:latin typeface="Verdana" panose="020B0604030504040204" pitchFamily="34" charset="0"/>
                <a:ea typeface="Verdana" panose="020B0604030504040204" pitchFamily="34" charset="0"/>
                <a:cs typeface="Segoe UI" panose="020B0502040204020203" pitchFamily="34" charset="0"/>
              </a:rPr>
            </a:br>
            <a:endParaRPr lang="es-ES" sz="2000" dirty="0">
              <a:latin typeface="Verdana" panose="020B0604030504040204" pitchFamily="34" charset="0"/>
              <a:ea typeface="Verdana" panose="020B0604030504040204" pitchFamily="34" charset="0"/>
              <a:cs typeface="Segoe UI" panose="020B0502040204020203" pitchFamily="34" charset="0"/>
            </a:endParaRPr>
          </a:p>
          <a:p>
            <a:pPr marL="342900" indent="-342900">
              <a:buFont typeface="+mj-lt"/>
              <a:buAutoNum type="arabicPeriod"/>
            </a:pPr>
            <a:r>
              <a:rPr lang="es-ES" sz="2000" dirty="0">
                <a:latin typeface="Verdana" panose="020B0604030504040204" pitchFamily="34" charset="0"/>
                <a:ea typeface="Verdana" panose="020B0604030504040204" pitchFamily="34" charset="0"/>
                <a:cs typeface="Segoe UI" panose="020B0502040204020203" pitchFamily="34" charset="0"/>
              </a:rPr>
              <a:t>Definir y ejecutar el presupuesto TIC</a:t>
            </a:r>
            <a:br>
              <a:rPr lang="es-ES" sz="2000" dirty="0">
                <a:latin typeface="Verdana" panose="020B0604030504040204" pitchFamily="34" charset="0"/>
                <a:ea typeface="Verdana" panose="020B0604030504040204" pitchFamily="34" charset="0"/>
                <a:cs typeface="Segoe UI" panose="020B0502040204020203" pitchFamily="34" charset="0"/>
              </a:rPr>
            </a:br>
            <a:r>
              <a:rPr lang="es-ES" sz="2000" dirty="0">
                <a:solidFill>
                  <a:srgbClr val="CC0000"/>
                </a:solidFill>
                <a:latin typeface="Verdana" panose="020B0604030504040204" pitchFamily="34" charset="0"/>
                <a:ea typeface="Verdana" panose="020B0604030504040204" pitchFamily="34" charset="0"/>
                <a:cs typeface="Segoe UI" panose="020B0502040204020203" pitchFamily="34" charset="0"/>
              </a:rPr>
              <a:t>(tema: Evaluación del Software y Análisis de Costes)</a:t>
            </a:r>
          </a:p>
          <a:p>
            <a:pPr marL="342900" indent="-342900">
              <a:buFont typeface="+mj-lt"/>
              <a:buAutoNum type="arabicPeriod"/>
            </a:pPr>
            <a:endParaRPr lang="es-ES" sz="2000" dirty="0">
              <a:latin typeface="Verdana" panose="020B0604030504040204" pitchFamily="34" charset="0"/>
              <a:ea typeface="Verdana" panose="020B0604030504040204" pitchFamily="34" charset="0"/>
              <a:cs typeface="Segoe UI" panose="020B0502040204020203" pitchFamily="34" charset="0"/>
            </a:endParaRPr>
          </a:p>
          <a:p>
            <a:pPr marL="342900" indent="-342900">
              <a:buFont typeface="+mj-lt"/>
              <a:buAutoNum type="arabicPeriod"/>
            </a:pPr>
            <a:r>
              <a:rPr lang="es-ES" sz="2000" dirty="0">
                <a:latin typeface="Verdana" panose="020B0604030504040204" pitchFamily="34" charset="0"/>
                <a:ea typeface="Verdana" panose="020B0604030504040204" pitchFamily="34" charset="0"/>
                <a:cs typeface="Segoe UI" panose="020B0502040204020203" pitchFamily="34" charset="0"/>
              </a:rPr>
              <a:t>Relacionarse con los proveedores de la industria.</a:t>
            </a:r>
          </a:p>
          <a:p>
            <a:pPr marL="342900" indent="-342900">
              <a:buFont typeface="+mj-lt"/>
              <a:buAutoNum type="arabicPeriod"/>
            </a:pPr>
            <a:endParaRPr lang="es-ES" sz="2000" dirty="0">
              <a:latin typeface="Verdana" panose="020B0604030504040204" pitchFamily="34" charset="0"/>
              <a:ea typeface="Verdana" panose="020B0604030504040204" pitchFamily="34" charset="0"/>
              <a:cs typeface="Segoe UI" panose="020B0502040204020203" pitchFamily="34" charset="0"/>
            </a:endParaRPr>
          </a:p>
          <a:p>
            <a:pPr marL="342900" indent="-342900">
              <a:buFont typeface="+mj-lt"/>
              <a:buAutoNum type="arabicPeriod"/>
            </a:pPr>
            <a:r>
              <a:rPr lang="es-ES" sz="2000" dirty="0">
                <a:latin typeface="Verdana" panose="020B0604030504040204" pitchFamily="34" charset="0"/>
                <a:ea typeface="Verdana" panose="020B0604030504040204" pitchFamily="34" charset="0"/>
                <a:cs typeface="Segoe UI" panose="020B0502040204020203" pitchFamily="34" charset="0"/>
              </a:rPr>
              <a:t>Coordinar los proyectos de transformación tecnológica </a:t>
            </a:r>
            <a:br>
              <a:rPr lang="es-ES" sz="2000" dirty="0">
                <a:latin typeface="Verdana" panose="020B0604030504040204" pitchFamily="34" charset="0"/>
                <a:ea typeface="Verdana" panose="020B0604030504040204" pitchFamily="34" charset="0"/>
                <a:cs typeface="Segoe UI" panose="020B0502040204020203" pitchFamily="34" charset="0"/>
              </a:rPr>
            </a:br>
            <a:r>
              <a:rPr lang="es-ES" sz="2000" dirty="0">
                <a:latin typeface="Verdana" panose="020B0604030504040204" pitchFamily="34" charset="0"/>
                <a:ea typeface="Verdana" panose="020B0604030504040204" pitchFamily="34" charset="0"/>
                <a:cs typeface="Segoe UI" panose="020B0502040204020203" pitchFamily="34" charset="0"/>
              </a:rPr>
              <a:t>(nuevas aplicaciones e infraestructura tecnológica)</a:t>
            </a:r>
          </a:p>
          <a:p>
            <a:pPr marL="342900" indent="-342900">
              <a:buFont typeface="+mj-lt"/>
              <a:buAutoNum type="arabicPeriod"/>
            </a:pPr>
            <a:endParaRPr lang="es-ES" sz="2000" dirty="0">
              <a:latin typeface="Verdana" panose="020B0604030504040204" pitchFamily="34" charset="0"/>
              <a:ea typeface="Verdana" panose="020B0604030504040204" pitchFamily="34" charset="0"/>
              <a:cs typeface="Segoe UI" panose="020B0502040204020203" pitchFamily="34" charset="0"/>
            </a:endParaRPr>
          </a:p>
          <a:p>
            <a:pPr marL="342900" indent="-342900">
              <a:buFont typeface="+mj-lt"/>
              <a:buAutoNum type="arabicPeriod"/>
            </a:pPr>
            <a:r>
              <a:rPr lang="es-ES" sz="2000" dirty="0">
                <a:latin typeface="Verdana" panose="020B0604030504040204" pitchFamily="34" charset="0"/>
                <a:ea typeface="Verdana" panose="020B0604030504040204" pitchFamily="34" charset="0"/>
                <a:cs typeface="Segoe UI" panose="020B0502040204020203" pitchFamily="34" charset="0"/>
              </a:rPr>
              <a:t> </a:t>
            </a:r>
            <a:r>
              <a:rPr lang="es-ES" sz="2400" dirty="0">
                <a:latin typeface="Verdana" panose="020B0604030504040204" pitchFamily="34" charset="0"/>
                <a:ea typeface="Verdana" panose="020B0604030504040204" pitchFamily="34" charset="0"/>
                <a:cs typeface="Segoe UI" panose="020B0502040204020203" pitchFamily="34" charset="0"/>
              </a:rPr>
              <a:t>Diseñar</a:t>
            </a:r>
            <a:r>
              <a:rPr lang="es-ES" sz="2000" dirty="0">
                <a:latin typeface="Verdana" panose="020B0604030504040204" pitchFamily="34" charset="0"/>
                <a:ea typeface="Verdana" panose="020B0604030504040204" pitchFamily="34" charset="0"/>
                <a:cs typeface="Segoe UI" panose="020B0502040204020203" pitchFamily="34" charset="0"/>
              </a:rPr>
              <a:t> y </a:t>
            </a:r>
            <a:r>
              <a:rPr lang="es-ES" dirty="0">
                <a:latin typeface="Verdana" panose="020B0604030504040204" pitchFamily="34" charset="0"/>
                <a:ea typeface="Verdana" panose="020B0604030504040204" pitchFamily="34" charset="0"/>
                <a:cs typeface="Segoe UI" panose="020B0502040204020203" pitchFamily="34" charset="0"/>
              </a:rPr>
              <a:t>discutir con la alta Gerencia </a:t>
            </a:r>
            <a:br>
              <a:rPr lang="es-ES" dirty="0">
                <a:latin typeface="Verdana" panose="020B0604030504040204" pitchFamily="34" charset="0"/>
                <a:ea typeface="Verdana" panose="020B0604030504040204" pitchFamily="34" charset="0"/>
                <a:cs typeface="Segoe UI" panose="020B0502040204020203" pitchFamily="34" charset="0"/>
              </a:rPr>
            </a:br>
            <a:r>
              <a:rPr lang="es-ES" sz="2000" dirty="0">
                <a:latin typeface="Verdana" panose="020B0604030504040204" pitchFamily="34" charset="0"/>
                <a:ea typeface="Verdana" panose="020B0604030504040204" pitchFamily="34" charset="0"/>
                <a:cs typeface="Segoe UI" panose="020B0502040204020203" pitchFamily="34" charset="0"/>
              </a:rPr>
              <a:t>los Planes de Sistemas o de Transformación Digital.</a:t>
            </a:r>
            <a:br>
              <a:rPr lang="es-ES" sz="2000" dirty="0">
                <a:latin typeface="Verdana" panose="020B0604030504040204" pitchFamily="34" charset="0"/>
                <a:ea typeface="Verdana" panose="020B0604030504040204" pitchFamily="34" charset="0"/>
                <a:cs typeface="Segoe UI" panose="020B0502040204020203" pitchFamily="34" charset="0"/>
              </a:rPr>
            </a:br>
            <a:r>
              <a:rPr lang="es-ES" sz="2000" dirty="0">
                <a:solidFill>
                  <a:srgbClr val="CC0000"/>
                </a:solidFill>
                <a:latin typeface="Verdana" panose="020B0604030504040204" pitchFamily="34" charset="0"/>
                <a:ea typeface="Verdana" panose="020B0604030504040204" pitchFamily="34" charset="0"/>
                <a:cs typeface="Segoe UI" panose="020B0502040204020203" pitchFamily="34" charset="0"/>
              </a:rPr>
              <a:t>(Proyecto Final)</a:t>
            </a:r>
            <a:endParaRPr lang="es-ES" sz="2000" dirty="0">
              <a:latin typeface="Verdana" panose="020B0604030504040204" pitchFamily="34" charset="0"/>
              <a:ea typeface="Verdana" panose="020B0604030504040204" pitchFamily="34" charset="0"/>
              <a:cs typeface="Segoe UI" panose="020B0502040204020203" pitchFamily="34" charset="0"/>
            </a:endParaRPr>
          </a:p>
        </p:txBody>
      </p:sp>
      <p:sp>
        <p:nvSpPr>
          <p:cNvPr id="4" name="Título 3">
            <a:extLst>
              <a:ext uri="{FF2B5EF4-FFF2-40B4-BE49-F238E27FC236}">
                <a16:creationId xmlns:a16="http://schemas.microsoft.com/office/drawing/2014/main" id="{4B0BF89D-D7FE-45B8-B5EE-AF74AB4EA944}"/>
              </a:ext>
            </a:extLst>
          </p:cNvPr>
          <p:cNvSpPr>
            <a:spLocks noGrp="1"/>
          </p:cNvSpPr>
          <p:nvPr>
            <p:ph type="title"/>
          </p:nvPr>
        </p:nvSpPr>
        <p:spPr/>
        <p:txBody>
          <a:bodyPr/>
          <a:lstStyle/>
          <a:p>
            <a:r>
              <a:rPr lang="es-ES" dirty="0"/>
              <a:t>Resumen de Funciones del CIO.  Relación con los temas de la Asignatura</a:t>
            </a:r>
          </a:p>
        </p:txBody>
      </p:sp>
      <p:sp>
        <p:nvSpPr>
          <p:cNvPr id="5" name="Cerrar llave 4">
            <a:extLst>
              <a:ext uri="{FF2B5EF4-FFF2-40B4-BE49-F238E27FC236}">
                <a16:creationId xmlns:a16="http://schemas.microsoft.com/office/drawing/2014/main" id="{49A25BDC-B876-4A14-B1B8-61AB8E780753}"/>
              </a:ext>
            </a:extLst>
          </p:cNvPr>
          <p:cNvSpPr/>
          <p:nvPr/>
        </p:nvSpPr>
        <p:spPr>
          <a:xfrm>
            <a:off x="7858897" y="3406155"/>
            <a:ext cx="506626" cy="1600200"/>
          </a:xfrm>
          <a:prstGeom prst="rightBrac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 name="CuadroTexto 6">
            <a:extLst>
              <a:ext uri="{FF2B5EF4-FFF2-40B4-BE49-F238E27FC236}">
                <a16:creationId xmlns:a16="http://schemas.microsoft.com/office/drawing/2014/main" id="{DC9CC504-6C59-4963-BE75-51132AD4C07E}"/>
              </a:ext>
            </a:extLst>
          </p:cNvPr>
          <p:cNvSpPr txBox="1"/>
          <p:nvPr/>
        </p:nvSpPr>
        <p:spPr>
          <a:xfrm>
            <a:off x="8535832" y="3190592"/>
            <a:ext cx="3400006" cy="2062103"/>
          </a:xfrm>
          <a:prstGeom prst="rect">
            <a:avLst/>
          </a:prstGeom>
          <a:noFill/>
        </p:spPr>
        <p:txBody>
          <a:bodyPr wrap="square" rtlCol="0">
            <a:spAutoFit/>
          </a:bodyPr>
          <a:lstStyle/>
          <a:p>
            <a:r>
              <a:rPr lang="es-ES" dirty="0">
                <a:solidFill>
                  <a:srgbClr val="C00000"/>
                </a:solidFill>
                <a:latin typeface="Verdana" panose="020B0604030504040204" pitchFamily="34" charset="0"/>
                <a:ea typeface="Verdana" panose="020B0604030504040204" pitchFamily="34" charset="0"/>
              </a:rPr>
              <a:t>Conocer y entender </a:t>
            </a:r>
            <a:br>
              <a:rPr lang="es-ES" dirty="0">
                <a:solidFill>
                  <a:srgbClr val="C00000"/>
                </a:solidFill>
                <a:latin typeface="Verdana" panose="020B0604030504040204" pitchFamily="34" charset="0"/>
                <a:ea typeface="Verdana" panose="020B0604030504040204" pitchFamily="34" charset="0"/>
              </a:rPr>
            </a:br>
            <a:r>
              <a:rPr lang="es-ES" dirty="0">
                <a:solidFill>
                  <a:srgbClr val="C00000"/>
                </a:solidFill>
                <a:latin typeface="Verdana" panose="020B0604030504040204" pitchFamily="34" charset="0"/>
                <a:ea typeface="Verdana" panose="020B0604030504040204" pitchFamily="34" charset="0"/>
              </a:rPr>
              <a:t>los diferentes tipos de </a:t>
            </a:r>
            <a:r>
              <a:rPr lang="es-ES" sz="2000" dirty="0">
                <a:solidFill>
                  <a:srgbClr val="C00000"/>
                </a:solidFill>
                <a:latin typeface="Verdana" panose="020B0604030504040204" pitchFamily="34" charset="0"/>
                <a:ea typeface="Verdana" panose="020B0604030504040204" pitchFamily="34" charset="0"/>
              </a:rPr>
              <a:t>Sistemas de Información </a:t>
            </a:r>
            <a:r>
              <a:rPr lang="es-ES" dirty="0">
                <a:solidFill>
                  <a:srgbClr val="C00000"/>
                </a:solidFill>
                <a:latin typeface="Verdana" panose="020B0604030504040204" pitchFamily="34" charset="0"/>
                <a:ea typeface="Verdana" panose="020B0604030504040204" pitchFamily="34" charset="0"/>
              </a:rPr>
              <a:t>y cómo funciona la Infraestructura TIC.</a:t>
            </a:r>
          </a:p>
          <a:p>
            <a:br>
              <a:rPr lang="es-ES" dirty="0">
                <a:solidFill>
                  <a:srgbClr val="C00000"/>
                </a:solidFill>
                <a:latin typeface="Verdana" panose="020B0604030504040204" pitchFamily="34" charset="0"/>
                <a:ea typeface="Verdana" panose="020B0604030504040204" pitchFamily="34" charset="0"/>
              </a:rPr>
            </a:br>
            <a:r>
              <a:rPr lang="es-ES" dirty="0">
                <a:solidFill>
                  <a:srgbClr val="C00000"/>
                </a:solidFill>
                <a:latin typeface="Verdana" panose="020B0604030504040204" pitchFamily="34" charset="0"/>
                <a:ea typeface="Verdana" panose="020B0604030504040204" pitchFamily="34" charset="0"/>
              </a:rPr>
              <a:t>Resto de temas…</a:t>
            </a:r>
          </a:p>
        </p:txBody>
      </p:sp>
      <p:pic>
        <p:nvPicPr>
          <p:cNvPr id="7172" name="Picture 4" descr="Icono De Vector De Dados Para Juegos De Rol De Mesa De Fantasía. Tablero De  Juego De Los Dados Poliédricos Estándar Con Diferente Número De Lados.  Ilustraciones Vectoriales, Clip Art Vectorizado Libre">
            <a:extLst>
              <a:ext uri="{FF2B5EF4-FFF2-40B4-BE49-F238E27FC236}">
                <a16:creationId xmlns:a16="http://schemas.microsoft.com/office/drawing/2014/main" id="{D275D128-6CB5-45A6-8947-F65209593D6C}"/>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605931">
            <a:off x="10509369" y="5326399"/>
            <a:ext cx="1731943" cy="1731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76149"/>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389CE-7EA9-4BB9-83EA-204F8216660C}"/>
              </a:ext>
            </a:extLst>
          </p:cNvPr>
          <p:cNvSpPr>
            <a:spLocks noGrp="1"/>
          </p:cNvSpPr>
          <p:nvPr>
            <p:ph type="title"/>
          </p:nvPr>
        </p:nvSpPr>
        <p:spPr/>
        <p:txBody>
          <a:bodyPr/>
          <a:lstStyle/>
          <a:p>
            <a:r>
              <a:rPr lang="es-ES" dirty="0"/>
              <a:t>La Teoría General de Sistemas de  Ludwig </a:t>
            </a:r>
            <a:r>
              <a:rPr lang="es-ES" dirty="0" err="1"/>
              <a:t>Von</a:t>
            </a:r>
            <a:r>
              <a:rPr lang="es-ES" dirty="0"/>
              <a:t> Bertalanffy</a:t>
            </a:r>
            <a:br>
              <a:rPr lang="es-ES" dirty="0"/>
            </a:br>
            <a:endParaRPr lang="es-ES" dirty="0"/>
          </a:p>
        </p:txBody>
      </p:sp>
      <p:sp>
        <p:nvSpPr>
          <p:cNvPr id="3" name="CuadroTexto 2">
            <a:extLst>
              <a:ext uri="{FF2B5EF4-FFF2-40B4-BE49-F238E27FC236}">
                <a16:creationId xmlns:a16="http://schemas.microsoft.com/office/drawing/2014/main" id="{AF09F608-FCD9-4C14-B482-5A46BCBE76C1}"/>
              </a:ext>
            </a:extLst>
          </p:cNvPr>
          <p:cNvSpPr txBox="1"/>
          <p:nvPr/>
        </p:nvSpPr>
        <p:spPr>
          <a:xfrm>
            <a:off x="1166242" y="1084416"/>
            <a:ext cx="10317929" cy="1323439"/>
          </a:xfrm>
          <a:prstGeom prst="rect">
            <a:avLst/>
          </a:prstGeom>
          <a:noFill/>
        </p:spPr>
        <p:txBody>
          <a:bodyPr wrap="square" rtlCol="0">
            <a:spAutoFit/>
          </a:bodyPr>
          <a:lstStyle/>
          <a:p>
            <a:r>
              <a:rPr lang="es-ES" sz="2400" dirty="0">
                <a:latin typeface="Verdana" panose="020B0604030504040204" pitchFamily="34" charset="0"/>
                <a:ea typeface="Verdana" panose="020B0604030504040204" pitchFamily="34" charset="0"/>
              </a:rPr>
              <a:t>La </a:t>
            </a:r>
            <a:r>
              <a:rPr lang="es-ES" sz="2400" dirty="0">
                <a:solidFill>
                  <a:srgbClr val="CC0000"/>
                </a:solidFill>
                <a:latin typeface="Verdana" panose="020B0604030504040204" pitchFamily="34" charset="0"/>
                <a:ea typeface="Verdana" panose="020B0604030504040204" pitchFamily="34" charset="0"/>
              </a:rPr>
              <a:t>Teoría General de Sistemas </a:t>
            </a:r>
            <a:r>
              <a:rPr lang="es-ES" sz="2400" dirty="0">
                <a:latin typeface="Verdana" panose="020B0604030504040204" pitchFamily="34" charset="0"/>
                <a:ea typeface="Verdana" panose="020B0604030504040204" pitchFamily="34" charset="0"/>
              </a:rPr>
              <a:t>contribuyó a la aparición de nuevo paradigma científico basado en la </a:t>
            </a:r>
            <a:r>
              <a:rPr lang="es-ES" sz="2800" dirty="0">
                <a:solidFill>
                  <a:srgbClr val="CC0000"/>
                </a:solidFill>
                <a:latin typeface="Verdana" panose="020B0604030504040204" pitchFamily="34" charset="0"/>
                <a:ea typeface="Verdana" panose="020B0604030504040204" pitchFamily="34" charset="0"/>
              </a:rPr>
              <a:t>interrelación entre los elementos que forman los sistemas</a:t>
            </a:r>
            <a:r>
              <a:rPr lang="es-ES" sz="2400" dirty="0">
                <a:latin typeface="Verdana" panose="020B0604030504040204" pitchFamily="34" charset="0"/>
                <a:ea typeface="Verdana" panose="020B0604030504040204" pitchFamily="34" charset="0"/>
              </a:rPr>
              <a:t>. </a:t>
            </a:r>
          </a:p>
        </p:txBody>
      </p:sp>
      <p:pic>
        <p:nvPicPr>
          <p:cNvPr id="5" name="Imagen 4">
            <a:extLst>
              <a:ext uri="{FF2B5EF4-FFF2-40B4-BE49-F238E27FC236}">
                <a16:creationId xmlns:a16="http://schemas.microsoft.com/office/drawing/2014/main" id="{FD786617-76A9-4D7B-BF0A-F015BDA1F32B}"/>
              </a:ext>
            </a:extLst>
          </p:cNvPr>
          <p:cNvPicPr>
            <a:picLocks noChangeAspect="1"/>
          </p:cNvPicPr>
          <p:nvPr/>
        </p:nvPicPr>
        <p:blipFill>
          <a:blip r:embed="rId3"/>
          <a:stretch>
            <a:fillRect/>
          </a:stretch>
        </p:blipFill>
        <p:spPr>
          <a:xfrm>
            <a:off x="1513872" y="2969271"/>
            <a:ext cx="984557" cy="1154232"/>
          </a:xfrm>
          <a:prstGeom prst="rect">
            <a:avLst/>
          </a:prstGeom>
        </p:spPr>
      </p:pic>
      <p:pic>
        <p:nvPicPr>
          <p:cNvPr id="6" name="Imagen 5">
            <a:extLst>
              <a:ext uri="{FF2B5EF4-FFF2-40B4-BE49-F238E27FC236}">
                <a16:creationId xmlns:a16="http://schemas.microsoft.com/office/drawing/2014/main" id="{8607EE45-EEF1-4D32-AD4A-FCBC440B2164}"/>
              </a:ext>
            </a:extLst>
          </p:cNvPr>
          <p:cNvPicPr>
            <a:picLocks noChangeAspect="1"/>
          </p:cNvPicPr>
          <p:nvPr/>
        </p:nvPicPr>
        <p:blipFill>
          <a:blip r:embed="rId4"/>
          <a:stretch>
            <a:fillRect/>
          </a:stretch>
        </p:blipFill>
        <p:spPr>
          <a:xfrm rot="20785603">
            <a:off x="2991619" y="2896392"/>
            <a:ext cx="766144" cy="1319876"/>
          </a:xfrm>
          <a:prstGeom prst="rect">
            <a:avLst/>
          </a:prstGeom>
        </p:spPr>
      </p:pic>
      <p:pic>
        <p:nvPicPr>
          <p:cNvPr id="7" name="Imagen 6">
            <a:extLst>
              <a:ext uri="{FF2B5EF4-FFF2-40B4-BE49-F238E27FC236}">
                <a16:creationId xmlns:a16="http://schemas.microsoft.com/office/drawing/2014/main" id="{9E18C4AC-470A-41A1-B011-89045F8F06A1}"/>
              </a:ext>
            </a:extLst>
          </p:cNvPr>
          <p:cNvPicPr>
            <a:picLocks noChangeAspect="1"/>
          </p:cNvPicPr>
          <p:nvPr/>
        </p:nvPicPr>
        <p:blipFill>
          <a:blip r:embed="rId5"/>
          <a:stretch>
            <a:fillRect/>
          </a:stretch>
        </p:blipFill>
        <p:spPr>
          <a:xfrm>
            <a:off x="4416399" y="3287039"/>
            <a:ext cx="725193" cy="747461"/>
          </a:xfrm>
          <a:prstGeom prst="rect">
            <a:avLst/>
          </a:prstGeom>
        </p:spPr>
      </p:pic>
      <p:pic>
        <p:nvPicPr>
          <p:cNvPr id="4098" name="Picture 2" descr="Resultado de imagen de coffee">
            <a:extLst>
              <a:ext uri="{FF2B5EF4-FFF2-40B4-BE49-F238E27FC236}">
                <a16:creationId xmlns:a16="http://schemas.microsoft.com/office/drawing/2014/main" id="{DA5B38B5-1CEF-4B4C-81A0-83765C0F08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85199">
            <a:off x="6168627" y="2966488"/>
            <a:ext cx="990080" cy="1102575"/>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5F537E61-69FE-44FF-8A03-A8D46DE8E894}"/>
              </a:ext>
            </a:extLst>
          </p:cNvPr>
          <p:cNvSpPr txBox="1"/>
          <p:nvPr/>
        </p:nvSpPr>
        <p:spPr>
          <a:xfrm>
            <a:off x="5466314" y="3561120"/>
            <a:ext cx="388248" cy="461665"/>
          </a:xfrm>
          <a:prstGeom prst="rect">
            <a:avLst/>
          </a:prstGeom>
          <a:noFill/>
        </p:spPr>
        <p:txBody>
          <a:bodyPr wrap="none" rtlCol="0">
            <a:spAutoFit/>
          </a:bodyPr>
          <a:lstStyle/>
          <a:p>
            <a:r>
              <a:rPr lang="es-ES" sz="2400" dirty="0">
                <a:solidFill>
                  <a:srgbClr val="A40000"/>
                </a:solidFill>
                <a:latin typeface="Arial Black" panose="020B0A04020102020204" pitchFamily="34" charset="0"/>
              </a:rPr>
              <a:t>=</a:t>
            </a:r>
          </a:p>
        </p:txBody>
      </p:sp>
      <p:sp>
        <p:nvSpPr>
          <p:cNvPr id="10" name="CuadroTexto 9">
            <a:extLst>
              <a:ext uri="{FF2B5EF4-FFF2-40B4-BE49-F238E27FC236}">
                <a16:creationId xmlns:a16="http://schemas.microsoft.com/office/drawing/2014/main" id="{E5F81CC5-8B2F-4043-85EC-E83F561B8032}"/>
              </a:ext>
            </a:extLst>
          </p:cNvPr>
          <p:cNvSpPr txBox="1"/>
          <p:nvPr/>
        </p:nvSpPr>
        <p:spPr>
          <a:xfrm>
            <a:off x="2556860" y="3519556"/>
            <a:ext cx="388248" cy="461665"/>
          </a:xfrm>
          <a:prstGeom prst="rect">
            <a:avLst/>
          </a:prstGeom>
          <a:noFill/>
        </p:spPr>
        <p:txBody>
          <a:bodyPr wrap="none" rtlCol="0">
            <a:spAutoFit/>
          </a:bodyPr>
          <a:lstStyle/>
          <a:p>
            <a:r>
              <a:rPr lang="es-ES" sz="2400" dirty="0">
                <a:solidFill>
                  <a:srgbClr val="A40000"/>
                </a:solidFill>
                <a:latin typeface="Arial Black" panose="020B0A04020102020204" pitchFamily="34" charset="0"/>
              </a:rPr>
              <a:t>+</a:t>
            </a:r>
          </a:p>
        </p:txBody>
      </p:sp>
      <p:sp>
        <p:nvSpPr>
          <p:cNvPr id="11" name="CuadroTexto 10">
            <a:extLst>
              <a:ext uri="{FF2B5EF4-FFF2-40B4-BE49-F238E27FC236}">
                <a16:creationId xmlns:a16="http://schemas.microsoft.com/office/drawing/2014/main" id="{A913187D-8579-43E6-BDE7-DFB601C861B4}"/>
              </a:ext>
            </a:extLst>
          </p:cNvPr>
          <p:cNvSpPr txBox="1"/>
          <p:nvPr/>
        </p:nvSpPr>
        <p:spPr>
          <a:xfrm>
            <a:off x="4025440" y="3547265"/>
            <a:ext cx="388248" cy="461665"/>
          </a:xfrm>
          <a:prstGeom prst="rect">
            <a:avLst/>
          </a:prstGeom>
          <a:noFill/>
        </p:spPr>
        <p:txBody>
          <a:bodyPr wrap="none" rtlCol="0">
            <a:spAutoFit/>
          </a:bodyPr>
          <a:lstStyle/>
          <a:p>
            <a:r>
              <a:rPr lang="es-ES" sz="2400" dirty="0">
                <a:solidFill>
                  <a:srgbClr val="A40000"/>
                </a:solidFill>
                <a:latin typeface="Arial Black" panose="020B0A04020102020204" pitchFamily="34" charset="0"/>
              </a:rPr>
              <a:t>+</a:t>
            </a:r>
          </a:p>
        </p:txBody>
      </p:sp>
      <p:sp>
        <p:nvSpPr>
          <p:cNvPr id="9" name="Rectángulo 8">
            <a:extLst>
              <a:ext uri="{FF2B5EF4-FFF2-40B4-BE49-F238E27FC236}">
                <a16:creationId xmlns:a16="http://schemas.microsoft.com/office/drawing/2014/main" id="{DA8AE0F2-A429-4932-A887-3D2F0147E969}"/>
              </a:ext>
            </a:extLst>
          </p:cNvPr>
          <p:cNvSpPr/>
          <p:nvPr/>
        </p:nvSpPr>
        <p:spPr>
          <a:xfrm>
            <a:off x="-318466" y="4896421"/>
            <a:ext cx="10545338" cy="1754326"/>
          </a:xfrm>
          <a:prstGeom prst="rect">
            <a:avLst/>
          </a:prstGeom>
        </p:spPr>
        <p:txBody>
          <a:bodyPr wrap="square">
            <a:spAutoFit/>
          </a:bodyPr>
          <a:lstStyle/>
          <a:p>
            <a:pPr algn="r"/>
            <a:r>
              <a:rPr lang="es-ES" sz="2400" dirty="0">
                <a:latin typeface="Verdana" panose="020B0604030504040204" pitchFamily="34" charset="0"/>
                <a:ea typeface="Verdana" panose="020B0604030504040204" pitchFamily="34" charset="0"/>
              </a:rPr>
              <a:t>El principio básico de esta teoría se refiere a que el </a:t>
            </a:r>
            <a:br>
              <a:rPr lang="es-ES" sz="2400" dirty="0">
                <a:latin typeface="Verdana" panose="020B0604030504040204" pitchFamily="34" charset="0"/>
                <a:ea typeface="Verdana" panose="020B0604030504040204" pitchFamily="34" charset="0"/>
              </a:rPr>
            </a:br>
            <a:r>
              <a:rPr lang="es-ES" sz="2800" dirty="0">
                <a:solidFill>
                  <a:srgbClr val="CC0000"/>
                </a:solidFill>
                <a:latin typeface="Verdana" panose="020B0604030504040204" pitchFamily="34" charset="0"/>
                <a:ea typeface="Verdana" panose="020B0604030504040204" pitchFamily="34" charset="0"/>
              </a:rPr>
              <a:t>todo no es igual a la suma de las partes</a:t>
            </a:r>
            <a:r>
              <a:rPr lang="es-ES" sz="2400" dirty="0">
                <a:latin typeface="Verdana" panose="020B0604030504040204" pitchFamily="34" charset="0"/>
                <a:ea typeface="Verdana" panose="020B0604030504040204" pitchFamily="34" charset="0"/>
              </a:rPr>
              <a:t>, </a:t>
            </a:r>
          </a:p>
          <a:p>
            <a:pPr algn="r"/>
            <a:r>
              <a:rPr lang="es-ES" sz="2400" dirty="0">
                <a:latin typeface="Verdana" panose="020B0604030504040204" pitchFamily="34" charset="0"/>
                <a:ea typeface="Verdana" panose="020B0604030504040204" pitchFamily="34" charset="0"/>
              </a:rPr>
              <a:t>ni puede ser deducido a partir de algún elemento del sistema: </a:t>
            </a:r>
            <a:r>
              <a:rPr lang="es-ES" sz="3200" b="1" dirty="0">
                <a:solidFill>
                  <a:srgbClr val="CC0000"/>
                </a:solidFill>
                <a:latin typeface="Verdana" panose="020B0604030504040204" pitchFamily="34" charset="0"/>
                <a:ea typeface="Verdana" panose="020B0604030504040204" pitchFamily="34" charset="0"/>
              </a:rPr>
              <a:t>SINERGIA</a:t>
            </a:r>
            <a:endParaRPr lang="es-ES" sz="2400" b="1" dirty="0">
              <a:solidFill>
                <a:srgbClr val="CC0000"/>
              </a:solidFill>
              <a:latin typeface="Verdana" panose="020B0604030504040204" pitchFamily="34" charset="0"/>
              <a:ea typeface="Verdana" panose="020B0604030504040204" pitchFamily="34" charset="0"/>
            </a:endParaRPr>
          </a:p>
        </p:txBody>
      </p:sp>
      <p:sp>
        <p:nvSpPr>
          <p:cNvPr id="12" name="Rectángulo 11">
            <a:extLst>
              <a:ext uri="{FF2B5EF4-FFF2-40B4-BE49-F238E27FC236}">
                <a16:creationId xmlns:a16="http://schemas.microsoft.com/office/drawing/2014/main" id="{2A552FC2-0929-401F-A2EC-F11C601B0D5C}"/>
              </a:ext>
            </a:extLst>
          </p:cNvPr>
          <p:cNvSpPr/>
          <p:nvPr/>
        </p:nvSpPr>
        <p:spPr>
          <a:xfrm rot="16200000">
            <a:off x="86781" y="1495502"/>
            <a:ext cx="1063112" cy="461665"/>
          </a:xfrm>
          <a:prstGeom prst="rect">
            <a:avLst/>
          </a:prstGeom>
          <a:solidFill>
            <a:srgbClr val="FFFFCC"/>
          </a:solidFill>
        </p:spPr>
        <p:txBody>
          <a:bodyPr wrap="none">
            <a:spAutoFit/>
          </a:bodyPr>
          <a:lstStyle/>
          <a:p>
            <a:r>
              <a:rPr lang="es-ES" sz="2400" b="1" dirty="0">
                <a:solidFill>
                  <a:srgbClr val="CC0000"/>
                </a:solidFill>
                <a:latin typeface="Verdana" panose="020B0604030504040204" pitchFamily="34" charset="0"/>
                <a:ea typeface="Verdana" panose="020B0604030504040204" pitchFamily="34" charset="0"/>
                <a:cs typeface="Vani" panose="02040502050405020303" pitchFamily="18" charset="0"/>
              </a:rPr>
              <a:t>1950</a:t>
            </a:r>
          </a:p>
        </p:txBody>
      </p:sp>
      <p:cxnSp>
        <p:nvCxnSpPr>
          <p:cNvPr id="14" name="Conector recto 13">
            <a:extLst>
              <a:ext uri="{FF2B5EF4-FFF2-40B4-BE49-F238E27FC236}">
                <a16:creationId xmlns:a16="http://schemas.microsoft.com/office/drawing/2014/main" id="{B6365AFE-7DE9-4261-A315-26F834CFA481}"/>
              </a:ext>
            </a:extLst>
          </p:cNvPr>
          <p:cNvCxnSpPr>
            <a:cxnSpLocks/>
          </p:cNvCxnSpPr>
          <p:nvPr/>
        </p:nvCxnSpPr>
        <p:spPr>
          <a:xfrm flipH="1">
            <a:off x="5506146" y="3561120"/>
            <a:ext cx="283024" cy="47338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1026" name="Picture 2" descr="Frankenstein 34 Desenhos para colorir para crianças para imprimir | Páginas  para colorir, Crianças para colorir, Desenhos para colorir">
            <a:extLst>
              <a:ext uri="{FF2B5EF4-FFF2-40B4-BE49-F238E27FC236}">
                <a16:creationId xmlns:a16="http://schemas.microsoft.com/office/drawing/2014/main" id="{92CECC8C-DBB4-4932-9BC8-6E2D315628B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4125" t="6951" r="5815" b="16845"/>
          <a:stretch/>
        </p:blipFill>
        <p:spPr bwMode="auto">
          <a:xfrm>
            <a:off x="10366901" y="4815398"/>
            <a:ext cx="1825099" cy="2060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443602"/>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a:t>¿Qué es un Sistema?</a:t>
            </a:r>
            <a:endParaRPr lang="en-US" dirty="0"/>
          </a:p>
        </p:txBody>
      </p:sp>
      <p:sp>
        <p:nvSpPr>
          <p:cNvPr id="5" name="4 CuadroTexto"/>
          <p:cNvSpPr txBox="1"/>
          <p:nvPr/>
        </p:nvSpPr>
        <p:spPr>
          <a:xfrm>
            <a:off x="379846" y="1738051"/>
            <a:ext cx="4230364" cy="4447371"/>
          </a:xfrm>
          <a:prstGeom prst="rect">
            <a:avLst/>
          </a:prstGeom>
          <a:noFill/>
        </p:spPr>
        <p:txBody>
          <a:bodyPr wrap="square" rtlCol="0">
            <a:spAutoFit/>
          </a:bodyPr>
          <a:lstStyle/>
          <a:p>
            <a:pPr marL="457200" indent="-457200">
              <a:spcAft>
                <a:spcPts val="600"/>
              </a:spcAft>
              <a:buFont typeface="+mj-lt"/>
              <a:buAutoNum type="arabicPeriod"/>
            </a:pPr>
            <a:r>
              <a:rPr lang="es-ES" sz="2200" dirty="0">
                <a:latin typeface="Verdana" panose="020B0604030504040204" pitchFamily="34" charset="0"/>
                <a:ea typeface="Verdana" panose="020B0604030504040204" pitchFamily="34" charset="0"/>
                <a:cs typeface="Verdana" panose="020B0604030504040204" pitchFamily="34" charset="0"/>
              </a:rPr>
              <a:t>Grupo de </a:t>
            </a:r>
            <a:r>
              <a:rPr lang="es-ES" sz="2400" dirty="0">
                <a:solidFill>
                  <a:srgbClr val="C00000"/>
                </a:solidFill>
                <a:latin typeface="Verdana" panose="020B0604030504040204" pitchFamily="34" charset="0"/>
                <a:ea typeface="Verdana" panose="020B0604030504040204" pitchFamily="34" charset="0"/>
                <a:cs typeface="Verdana" panose="020B0604030504040204" pitchFamily="34" charset="0"/>
              </a:rPr>
              <a:t>entidades</a:t>
            </a:r>
            <a:r>
              <a:rPr lang="es-ES" sz="2200" dirty="0">
                <a:latin typeface="Verdana" panose="020B0604030504040204" pitchFamily="34" charset="0"/>
                <a:ea typeface="Verdana" panose="020B0604030504040204" pitchFamily="34" charset="0"/>
                <a:cs typeface="Verdana" panose="020B0604030504040204" pitchFamily="34" charset="0"/>
              </a:rPr>
              <a:t> </a:t>
            </a:r>
            <a:br>
              <a:rPr lang="es-ES" sz="2200" dirty="0">
                <a:latin typeface="Verdana" panose="020B0604030504040204" pitchFamily="34" charset="0"/>
                <a:ea typeface="Verdana" panose="020B0604030504040204" pitchFamily="34" charset="0"/>
                <a:cs typeface="Verdana" panose="020B0604030504040204" pitchFamily="34" charset="0"/>
              </a:rPr>
            </a:br>
            <a:r>
              <a:rPr lang="es-ES" sz="2200" dirty="0">
                <a:latin typeface="Verdana" panose="020B0604030504040204" pitchFamily="34" charset="0"/>
                <a:ea typeface="Verdana" panose="020B0604030504040204" pitchFamily="34" charset="0"/>
                <a:cs typeface="Verdana" panose="020B0604030504040204" pitchFamily="34" charset="0"/>
              </a:rPr>
              <a:t>que interactúan o </a:t>
            </a:r>
            <a:r>
              <a:rPr lang="es-ES" sz="2400" dirty="0">
                <a:solidFill>
                  <a:srgbClr val="C00000"/>
                </a:solidFill>
                <a:latin typeface="Verdana" panose="020B0604030504040204" pitchFamily="34" charset="0"/>
                <a:ea typeface="Verdana" panose="020B0604030504040204" pitchFamily="34" charset="0"/>
                <a:cs typeface="Verdana" panose="020B0604030504040204" pitchFamily="34" charset="0"/>
              </a:rPr>
              <a:t>interrelacionadas</a:t>
            </a:r>
            <a:r>
              <a:rPr lang="es-ES" sz="2200" dirty="0">
                <a:latin typeface="Verdana" panose="020B0604030504040204" pitchFamily="34" charset="0"/>
                <a:ea typeface="Verdana" panose="020B0604030504040204" pitchFamily="34" charset="0"/>
                <a:cs typeface="Verdana" panose="020B0604030504040204" pitchFamily="34" charset="0"/>
              </a:rPr>
              <a:t> que forman un todo unificado.</a:t>
            </a:r>
            <a:br>
              <a:rPr lang="es-ES" sz="2200" dirty="0">
                <a:latin typeface="Verdana" panose="020B0604030504040204" pitchFamily="34" charset="0"/>
                <a:ea typeface="Verdana" panose="020B0604030504040204" pitchFamily="34" charset="0"/>
                <a:cs typeface="Verdana" panose="020B0604030504040204" pitchFamily="34" charset="0"/>
              </a:rPr>
            </a:br>
            <a:endParaRPr lang="es-ES" sz="2200" dirty="0">
              <a:latin typeface="Verdana" panose="020B0604030504040204" pitchFamily="34" charset="0"/>
              <a:ea typeface="Verdana" panose="020B0604030504040204" pitchFamily="34" charset="0"/>
              <a:cs typeface="Verdana" panose="020B0604030504040204" pitchFamily="34" charset="0"/>
            </a:endParaRPr>
          </a:p>
          <a:p>
            <a:pPr marL="457200" indent="-457200">
              <a:spcAft>
                <a:spcPts val="600"/>
              </a:spcAft>
              <a:buFont typeface="+mj-lt"/>
              <a:buAutoNum type="arabicPeriod"/>
            </a:pPr>
            <a:r>
              <a:rPr lang="es-ES" sz="2200" dirty="0">
                <a:latin typeface="Verdana" panose="020B0604030504040204" pitchFamily="34" charset="0"/>
                <a:ea typeface="Verdana" panose="020B0604030504040204" pitchFamily="34" charset="0"/>
                <a:cs typeface="Verdana" panose="020B0604030504040204" pitchFamily="34" charset="0"/>
              </a:rPr>
              <a:t>Se </a:t>
            </a:r>
            <a:r>
              <a:rPr lang="es-ES" sz="2200" dirty="0">
                <a:solidFill>
                  <a:srgbClr val="C00000"/>
                </a:solidFill>
                <a:latin typeface="Verdana" panose="020B0604030504040204" pitchFamily="34" charset="0"/>
                <a:ea typeface="Verdana" panose="020B0604030504040204" pitchFamily="34" charset="0"/>
                <a:cs typeface="Verdana" panose="020B0604030504040204" pitchFamily="34" charset="0"/>
              </a:rPr>
              <a:t>procesan</a:t>
            </a:r>
            <a:r>
              <a:rPr lang="es-ES" sz="2200" dirty="0">
                <a:latin typeface="Verdana" panose="020B0604030504040204" pitchFamily="34" charset="0"/>
                <a:ea typeface="Verdana" panose="020B0604030504040204" pitchFamily="34" charset="0"/>
                <a:cs typeface="Verdana" panose="020B0604030504040204" pitchFamily="34" charset="0"/>
              </a:rPr>
              <a:t> </a:t>
            </a:r>
            <a:r>
              <a:rPr lang="es-ES" sz="2200" dirty="0">
                <a:solidFill>
                  <a:srgbClr val="C00000"/>
                </a:solidFill>
                <a:latin typeface="Verdana" panose="020B0604030504040204" pitchFamily="34" charset="0"/>
                <a:ea typeface="Verdana" panose="020B0604030504040204" pitchFamily="34" charset="0"/>
                <a:cs typeface="Verdana" panose="020B0604030504040204" pitchFamily="34" charset="0"/>
              </a:rPr>
              <a:t>entradas</a:t>
            </a:r>
            <a:r>
              <a:rPr lang="es-ES" sz="2200" dirty="0">
                <a:latin typeface="Verdana" panose="020B0604030504040204" pitchFamily="34" charset="0"/>
                <a:ea typeface="Verdana" panose="020B0604030504040204" pitchFamily="34" charset="0"/>
                <a:cs typeface="Verdana" panose="020B0604030504040204" pitchFamily="34" charset="0"/>
              </a:rPr>
              <a:t>, que </a:t>
            </a:r>
            <a:r>
              <a:rPr lang="es-ES" sz="2200" dirty="0">
                <a:solidFill>
                  <a:srgbClr val="C00000"/>
                </a:solidFill>
                <a:latin typeface="Verdana" panose="020B0604030504040204" pitchFamily="34" charset="0"/>
                <a:ea typeface="Verdana" panose="020B0604030504040204" pitchFamily="34" charset="0"/>
                <a:cs typeface="Verdana" panose="020B0604030504040204" pitchFamily="34" charset="0"/>
              </a:rPr>
              <a:t>generan</a:t>
            </a:r>
            <a:r>
              <a:rPr lang="es-ES" sz="2200" dirty="0">
                <a:latin typeface="Verdana" panose="020B0604030504040204" pitchFamily="34" charset="0"/>
                <a:ea typeface="Verdana" panose="020B0604030504040204" pitchFamily="34" charset="0"/>
                <a:cs typeface="Verdana" panose="020B0604030504040204" pitchFamily="34" charset="0"/>
              </a:rPr>
              <a:t> </a:t>
            </a:r>
            <a:r>
              <a:rPr lang="es-ES" sz="2200" dirty="0">
                <a:solidFill>
                  <a:srgbClr val="C00000"/>
                </a:solidFill>
                <a:latin typeface="Verdana" panose="020B0604030504040204" pitchFamily="34" charset="0"/>
                <a:ea typeface="Verdana" panose="020B0604030504040204" pitchFamily="34" charset="0"/>
                <a:cs typeface="Verdana" panose="020B0604030504040204" pitchFamily="34" charset="0"/>
              </a:rPr>
              <a:t>salidas</a:t>
            </a:r>
            <a:r>
              <a:rPr lang="es-ES" sz="2200" dirty="0">
                <a:latin typeface="Verdana" panose="020B0604030504040204" pitchFamily="34" charset="0"/>
                <a:ea typeface="Verdana" panose="020B0604030504040204" pitchFamily="34" charset="0"/>
                <a:cs typeface="Verdana" panose="020B0604030504040204" pitchFamily="34" charset="0"/>
              </a:rPr>
              <a:t> </a:t>
            </a:r>
            <a:r>
              <a:rPr lang="es-ES" sz="2800" dirty="0">
                <a:latin typeface="Verdana" panose="020B0604030504040204" pitchFamily="34" charset="0"/>
                <a:ea typeface="Verdana" panose="020B0604030504040204" pitchFamily="34" charset="0"/>
                <a:cs typeface="Verdana" panose="020B0604030504040204" pitchFamily="34" charset="0"/>
              </a:rPr>
              <a:t>diferentes</a:t>
            </a:r>
            <a:r>
              <a:rPr lang="es-ES" sz="2200" dirty="0">
                <a:latin typeface="Verdana" panose="020B0604030504040204" pitchFamily="34" charset="0"/>
                <a:ea typeface="Verdana" panose="020B0604030504040204" pitchFamily="34" charset="0"/>
                <a:cs typeface="Verdana" panose="020B0604030504040204" pitchFamily="34" charset="0"/>
              </a:rPr>
              <a:t> </a:t>
            </a:r>
            <a:r>
              <a:rPr lang="es-ES" sz="2200" b="1" dirty="0">
                <a:latin typeface="Verdana" panose="020B0604030504040204" pitchFamily="34" charset="0"/>
                <a:ea typeface="Verdana" panose="020B0604030504040204" pitchFamily="34" charset="0"/>
                <a:cs typeface="Verdana" panose="020B0604030504040204" pitchFamily="34" charset="0"/>
              </a:rPr>
              <a:t>a las </a:t>
            </a:r>
            <a:r>
              <a:rPr lang="es-ES" sz="2200" dirty="0">
                <a:latin typeface="Verdana" panose="020B0604030504040204" pitchFamily="34" charset="0"/>
                <a:ea typeface="Verdana" panose="020B0604030504040204" pitchFamily="34" charset="0"/>
                <a:cs typeface="Verdana" panose="020B0604030504040204" pitchFamily="34" charset="0"/>
              </a:rPr>
              <a:t>que serían </a:t>
            </a:r>
            <a:r>
              <a:rPr lang="es-ES" sz="2200" b="1" dirty="0">
                <a:latin typeface="Verdana" panose="020B0604030504040204" pitchFamily="34" charset="0"/>
                <a:ea typeface="Verdana" panose="020B0604030504040204" pitchFamily="34" charset="0"/>
                <a:cs typeface="Verdana" panose="020B0604030504040204" pitchFamily="34" charset="0"/>
              </a:rPr>
              <a:t>generadas</a:t>
            </a:r>
            <a:r>
              <a:rPr lang="es-ES" sz="2200" dirty="0">
                <a:latin typeface="Verdana" panose="020B0604030504040204" pitchFamily="34" charset="0"/>
                <a:ea typeface="Verdana" panose="020B0604030504040204" pitchFamily="34" charset="0"/>
                <a:cs typeface="Verdana" panose="020B0604030504040204" pitchFamily="34" charset="0"/>
              </a:rPr>
              <a:t> por sus elementos </a:t>
            </a:r>
            <a:r>
              <a:rPr lang="es-ES" sz="2400" dirty="0">
                <a:latin typeface="Verdana" panose="020B0604030504040204" pitchFamily="34" charset="0"/>
                <a:ea typeface="Verdana" panose="020B0604030504040204" pitchFamily="34" charset="0"/>
                <a:cs typeface="Verdana" panose="020B0604030504040204" pitchFamily="34" charset="0"/>
              </a:rPr>
              <a:t>de forma independiente</a:t>
            </a:r>
            <a:r>
              <a:rPr lang="es-ES" sz="2200" dirty="0">
                <a:latin typeface="Verdana" panose="020B0604030504040204" pitchFamily="34" charset="0"/>
                <a:ea typeface="Verdana" panose="020B0604030504040204" pitchFamily="34" charset="0"/>
                <a:cs typeface="Verdana" panose="020B0604030504040204" pitchFamily="34" charset="0"/>
              </a:rPr>
              <a:t>.</a:t>
            </a:r>
            <a:endParaRPr lang="en-US" sz="2200" dirty="0">
              <a:latin typeface="Verdana" panose="020B0604030504040204" pitchFamily="34" charset="0"/>
              <a:ea typeface="Verdana" panose="020B0604030504040204" pitchFamily="34" charset="0"/>
              <a:cs typeface="Verdana" panose="020B0604030504040204" pitchFamily="34" charset="0"/>
            </a:endParaRPr>
          </a:p>
        </p:txBody>
      </p:sp>
      <p:grpSp>
        <p:nvGrpSpPr>
          <p:cNvPr id="19" name="Grupo 18">
            <a:extLst>
              <a:ext uri="{FF2B5EF4-FFF2-40B4-BE49-F238E27FC236}">
                <a16:creationId xmlns:a16="http://schemas.microsoft.com/office/drawing/2014/main" id="{C7DF7DE5-3A6D-46D1-BFE1-A63605E8829C}"/>
              </a:ext>
            </a:extLst>
          </p:cNvPr>
          <p:cNvGrpSpPr/>
          <p:nvPr/>
        </p:nvGrpSpPr>
        <p:grpSpPr>
          <a:xfrm>
            <a:off x="4610210" y="2113205"/>
            <a:ext cx="6750791" cy="3933823"/>
            <a:chOff x="1223950" y="2804951"/>
            <a:chExt cx="6750791" cy="3933823"/>
          </a:xfrm>
        </p:grpSpPr>
        <p:grpSp>
          <p:nvGrpSpPr>
            <p:cNvPr id="2" name="Grupo 1">
              <a:extLst>
                <a:ext uri="{FF2B5EF4-FFF2-40B4-BE49-F238E27FC236}">
                  <a16:creationId xmlns:a16="http://schemas.microsoft.com/office/drawing/2014/main" id="{3C4DA30C-479B-4753-BAA7-BBA257C16E31}"/>
                </a:ext>
              </a:extLst>
            </p:cNvPr>
            <p:cNvGrpSpPr/>
            <p:nvPr/>
          </p:nvGrpSpPr>
          <p:grpSpPr>
            <a:xfrm>
              <a:off x="1223950" y="2804951"/>
              <a:ext cx="6750791" cy="3520243"/>
              <a:chOff x="1265513" y="2347751"/>
              <a:chExt cx="6750791" cy="3520243"/>
            </a:xfrm>
          </p:grpSpPr>
          <p:grpSp>
            <p:nvGrpSpPr>
              <p:cNvPr id="25" name="Grupo 24">
                <a:extLst>
                  <a:ext uri="{FF2B5EF4-FFF2-40B4-BE49-F238E27FC236}">
                    <a16:creationId xmlns:a16="http://schemas.microsoft.com/office/drawing/2014/main" id="{C8B2CD47-915C-4E0B-91AF-DF4B84F2A0ED}"/>
                  </a:ext>
                </a:extLst>
              </p:cNvPr>
              <p:cNvGrpSpPr/>
              <p:nvPr/>
            </p:nvGrpSpPr>
            <p:grpSpPr>
              <a:xfrm>
                <a:off x="3268881" y="3142211"/>
                <a:ext cx="2725783" cy="2725783"/>
                <a:chOff x="2908663" y="3169920"/>
                <a:chExt cx="2725783" cy="2725783"/>
              </a:xfrm>
            </p:grpSpPr>
            <p:sp>
              <p:nvSpPr>
                <p:cNvPr id="3" name="Elipse 2">
                  <a:extLst>
                    <a:ext uri="{FF2B5EF4-FFF2-40B4-BE49-F238E27FC236}">
                      <a16:creationId xmlns:a16="http://schemas.microsoft.com/office/drawing/2014/main" id="{AA756403-18E8-421D-BF63-311465FF9336}"/>
                    </a:ext>
                  </a:extLst>
                </p:cNvPr>
                <p:cNvSpPr/>
                <p:nvPr/>
              </p:nvSpPr>
              <p:spPr>
                <a:xfrm>
                  <a:off x="2908663" y="3169920"/>
                  <a:ext cx="2725783" cy="2725783"/>
                </a:xfrm>
                <a:prstGeom prst="ellipse">
                  <a:avLst/>
                </a:prstGeom>
                <a:noFill/>
                <a:ln>
                  <a:solidFill>
                    <a:srgbClr val="CC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CuadroTexto 5">
                  <a:extLst>
                    <a:ext uri="{FF2B5EF4-FFF2-40B4-BE49-F238E27FC236}">
                      <a16:creationId xmlns:a16="http://schemas.microsoft.com/office/drawing/2014/main" id="{EE01392D-4C01-434E-97CB-CFDCD02CF3E9}"/>
                    </a:ext>
                  </a:extLst>
                </p:cNvPr>
                <p:cNvSpPr txBox="1"/>
                <p:nvPr/>
              </p:nvSpPr>
              <p:spPr>
                <a:xfrm>
                  <a:off x="3666308" y="3387635"/>
                  <a:ext cx="1261884" cy="369332"/>
                </a:xfrm>
                <a:prstGeom prst="rect">
                  <a:avLst/>
                </a:prstGeom>
                <a:noFill/>
              </p:spPr>
              <p:txBody>
                <a:bodyPr wrap="none" rtlCol="0">
                  <a:spAutoFit/>
                </a:bodyPr>
                <a:lstStyle/>
                <a:p>
                  <a:r>
                    <a:rPr lang="es-ES" b="1" dirty="0">
                      <a:solidFill>
                        <a:srgbClr val="C00000"/>
                      </a:solidFill>
                      <a:latin typeface="Book Antiqua" panose="02040602050305030304" pitchFamily="18" charset="0"/>
                    </a:rPr>
                    <a:t>SISTEMA</a:t>
                  </a:r>
                </a:p>
              </p:txBody>
            </p:sp>
            <p:sp>
              <p:nvSpPr>
                <p:cNvPr id="7" name="CuadroTexto 6">
                  <a:extLst>
                    <a:ext uri="{FF2B5EF4-FFF2-40B4-BE49-F238E27FC236}">
                      <a16:creationId xmlns:a16="http://schemas.microsoft.com/office/drawing/2014/main" id="{D262AF0C-AEC5-4F4C-B139-5192174FC455}"/>
                    </a:ext>
                  </a:extLst>
                </p:cNvPr>
                <p:cNvSpPr txBox="1"/>
                <p:nvPr/>
              </p:nvSpPr>
              <p:spPr>
                <a:xfrm>
                  <a:off x="3378926" y="3875315"/>
                  <a:ext cx="993349" cy="276999"/>
                </a:xfrm>
                <a:prstGeom prst="rect">
                  <a:avLst/>
                </a:prstGeom>
                <a:solidFill>
                  <a:schemeClr val="bg1"/>
                </a:solidFill>
                <a:ln>
                  <a:solidFill>
                    <a:srgbClr val="CC0000"/>
                  </a:solidFill>
                </a:ln>
              </p:spPr>
              <p:txBody>
                <a:bodyPr wrap="none" rtlCol="0">
                  <a:spAutoFit/>
                </a:bodyPr>
                <a:lstStyle/>
                <a:p>
                  <a:r>
                    <a:rPr lang="es-ES" sz="1200" b="1" dirty="0"/>
                    <a:t>componente</a:t>
                  </a:r>
                </a:p>
              </p:txBody>
            </p:sp>
            <p:sp>
              <p:nvSpPr>
                <p:cNvPr id="9" name="Elipse 8">
                  <a:extLst>
                    <a:ext uri="{FF2B5EF4-FFF2-40B4-BE49-F238E27FC236}">
                      <a16:creationId xmlns:a16="http://schemas.microsoft.com/office/drawing/2014/main" id="{A421E36E-C302-44C5-9F24-1414B01A58C5}"/>
                    </a:ext>
                  </a:extLst>
                </p:cNvPr>
                <p:cNvSpPr/>
                <p:nvPr/>
              </p:nvSpPr>
              <p:spPr>
                <a:xfrm>
                  <a:off x="3213462" y="4528457"/>
                  <a:ext cx="909388" cy="862148"/>
                </a:xfrm>
                <a:prstGeom prst="ellipse">
                  <a:avLst/>
                </a:prstGeom>
                <a:solidFill>
                  <a:schemeClr val="bg1"/>
                </a:solidFill>
                <a:ln>
                  <a:solidFill>
                    <a:srgbClr val="CC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5BE41B5F-00BD-4498-8BE3-82778931BD57}"/>
                    </a:ext>
                  </a:extLst>
                </p:cNvPr>
                <p:cNvSpPr txBox="1"/>
                <p:nvPr/>
              </p:nvSpPr>
              <p:spPr>
                <a:xfrm>
                  <a:off x="3187339" y="4789713"/>
                  <a:ext cx="1002197" cy="307777"/>
                </a:xfrm>
                <a:prstGeom prst="rect">
                  <a:avLst/>
                </a:prstGeom>
                <a:noFill/>
              </p:spPr>
              <p:txBody>
                <a:bodyPr wrap="none" rtlCol="0">
                  <a:spAutoFit/>
                </a:bodyPr>
                <a:lstStyle/>
                <a:p>
                  <a:r>
                    <a:rPr lang="es-ES" sz="1400" dirty="0">
                      <a:solidFill>
                        <a:srgbClr val="C00000"/>
                      </a:solidFill>
                    </a:rPr>
                    <a:t>subsistema</a:t>
                  </a:r>
                </a:p>
              </p:txBody>
            </p:sp>
            <p:sp>
              <p:nvSpPr>
                <p:cNvPr id="11" name="CuadroTexto 10">
                  <a:extLst>
                    <a:ext uri="{FF2B5EF4-FFF2-40B4-BE49-F238E27FC236}">
                      <a16:creationId xmlns:a16="http://schemas.microsoft.com/office/drawing/2014/main" id="{A966C93A-915B-4157-AED8-CA64F2B23566}"/>
                    </a:ext>
                  </a:extLst>
                </p:cNvPr>
                <p:cNvSpPr txBox="1"/>
                <p:nvPr/>
              </p:nvSpPr>
              <p:spPr>
                <a:xfrm>
                  <a:off x="4045132" y="4349932"/>
                  <a:ext cx="993349" cy="276999"/>
                </a:xfrm>
                <a:prstGeom prst="rect">
                  <a:avLst/>
                </a:prstGeom>
                <a:solidFill>
                  <a:schemeClr val="bg1"/>
                </a:solidFill>
                <a:ln>
                  <a:solidFill>
                    <a:srgbClr val="CC0000"/>
                  </a:solidFill>
                </a:ln>
              </p:spPr>
              <p:txBody>
                <a:bodyPr wrap="none" rtlCol="0">
                  <a:spAutoFit/>
                </a:bodyPr>
                <a:lstStyle/>
                <a:p>
                  <a:r>
                    <a:rPr lang="es-ES" sz="1200" b="1" dirty="0"/>
                    <a:t>componente</a:t>
                  </a:r>
                </a:p>
              </p:txBody>
            </p:sp>
            <p:sp>
              <p:nvSpPr>
                <p:cNvPr id="12" name="CuadroTexto 11">
                  <a:extLst>
                    <a:ext uri="{FF2B5EF4-FFF2-40B4-BE49-F238E27FC236}">
                      <a16:creationId xmlns:a16="http://schemas.microsoft.com/office/drawing/2014/main" id="{8A7CFC9C-9959-4297-AA0D-CCBBEE567774}"/>
                    </a:ext>
                  </a:extLst>
                </p:cNvPr>
                <p:cNvSpPr txBox="1"/>
                <p:nvPr/>
              </p:nvSpPr>
              <p:spPr>
                <a:xfrm>
                  <a:off x="4341223" y="5011783"/>
                  <a:ext cx="993349" cy="276999"/>
                </a:xfrm>
                <a:prstGeom prst="rect">
                  <a:avLst/>
                </a:prstGeom>
                <a:solidFill>
                  <a:schemeClr val="bg1"/>
                </a:solidFill>
                <a:ln>
                  <a:solidFill>
                    <a:srgbClr val="CC0000"/>
                  </a:solidFill>
                </a:ln>
              </p:spPr>
              <p:txBody>
                <a:bodyPr wrap="none" rtlCol="0">
                  <a:spAutoFit/>
                </a:bodyPr>
                <a:lstStyle/>
                <a:p>
                  <a:r>
                    <a:rPr lang="es-ES" sz="1200" b="1" dirty="0"/>
                    <a:t>componente</a:t>
                  </a:r>
                </a:p>
              </p:txBody>
            </p:sp>
            <p:cxnSp>
              <p:nvCxnSpPr>
                <p:cNvPr id="13" name="Conector recto 12">
                  <a:extLst>
                    <a:ext uri="{FF2B5EF4-FFF2-40B4-BE49-F238E27FC236}">
                      <a16:creationId xmlns:a16="http://schemas.microsoft.com/office/drawing/2014/main" id="{4D8FBAF1-8A50-41B2-B513-406B5FEEFAB2}"/>
                    </a:ext>
                  </a:extLst>
                </p:cNvPr>
                <p:cNvCxnSpPr>
                  <a:stCxn id="9" idx="0"/>
                  <a:endCxn id="7" idx="2"/>
                </p:cNvCxnSpPr>
                <p:nvPr/>
              </p:nvCxnSpPr>
              <p:spPr>
                <a:xfrm flipV="1">
                  <a:off x="3668156" y="4152314"/>
                  <a:ext cx="207445" cy="37614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27E98A50-CE8B-4130-A6EB-F8446AFB551F}"/>
                    </a:ext>
                  </a:extLst>
                </p:cNvPr>
                <p:cNvCxnSpPr>
                  <a:endCxn id="11" idx="0"/>
                </p:cNvCxnSpPr>
                <p:nvPr/>
              </p:nvCxnSpPr>
              <p:spPr>
                <a:xfrm>
                  <a:off x="4258491" y="4162697"/>
                  <a:ext cx="283316" cy="18723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13B41AF1-81DF-4951-8641-6A16764DF74F}"/>
                    </a:ext>
                  </a:extLst>
                </p:cNvPr>
                <p:cNvCxnSpPr>
                  <a:cxnSpLocks/>
                  <a:endCxn id="11" idx="2"/>
                </p:cNvCxnSpPr>
                <p:nvPr/>
              </p:nvCxnSpPr>
              <p:spPr>
                <a:xfrm flipV="1">
                  <a:off x="4145280" y="4626931"/>
                  <a:ext cx="396527" cy="1872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89C01993-0262-4851-861C-7B4307D9B195}"/>
                    </a:ext>
                  </a:extLst>
                </p:cNvPr>
                <p:cNvCxnSpPr>
                  <a:endCxn id="12" idx="1"/>
                </p:cNvCxnSpPr>
                <p:nvPr/>
              </p:nvCxnSpPr>
              <p:spPr>
                <a:xfrm>
                  <a:off x="4093029" y="5129349"/>
                  <a:ext cx="248194" cy="20934"/>
                </a:xfrm>
                <a:prstGeom prst="line">
                  <a:avLst/>
                </a:prstGeom>
              </p:spPr>
              <p:style>
                <a:lnRef idx="1">
                  <a:schemeClr val="accent1"/>
                </a:lnRef>
                <a:fillRef idx="0">
                  <a:schemeClr val="accent1"/>
                </a:fillRef>
                <a:effectRef idx="0">
                  <a:schemeClr val="accent1"/>
                </a:effectRef>
                <a:fontRef idx="minor">
                  <a:schemeClr val="tx1"/>
                </a:fontRef>
              </p:style>
            </p:cxnSp>
          </p:grpSp>
          <p:sp>
            <p:nvSpPr>
              <p:cNvPr id="22" name="CuadroTexto 21">
                <a:extLst>
                  <a:ext uri="{FF2B5EF4-FFF2-40B4-BE49-F238E27FC236}">
                    <a16:creationId xmlns:a16="http://schemas.microsoft.com/office/drawing/2014/main" id="{94ECCC7F-F2AA-4237-AE2E-F02FFAB0FE7B}"/>
                  </a:ext>
                </a:extLst>
              </p:cNvPr>
              <p:cNvSpPr txBox="1"/>
              <p:nvPr/>
            </p:nvSpPr>
            <p:spPr>
              <a:xfrm>
                <a:off x="1265513" y="3659976"/>
                <a:ext cx="1220847" cy="1384995"/>
              </a:xfrm>
              <a:prstGeom prst="rect">
                <a:avLst/>
              </a:prstGeom>
              <a:solidFill>
                <a:srgbClr val="FFFFCC"/>
              </a:solidFill>
              <a:ln>
                <a:solidFill>
                  <a:srgbClr val="A40000"/>
                </a:solidFill>
              </a:ln>
            </p:spPr>
            <p:txBody>
              <a:bodyPr wrap="none" rtlCol="0">
                <a:spAutoFit/>
              </a:bodyPr>
              <a:lstStyle/>
              <a:p>
                <a:r>
                  <a:rPr lang="es-ES" b="1" dirty="0"/>
                  <a:t>Entrada</a:t>
                </a:r>
                <a:endParaRPr lang="es-ES" dirty="0"/>
              </a:p>
              <a:p>
                <a:r>
                  <a:rPr lang="es-ES" sz="1600" dirty="0"/>
                  <a:t>Información</a:t>
                </a:r>
                <a:br>
                  <a:rPr lang="es-ES" sz="1600" dirty="0"/>
                </a:br>
                <a:r>
                  <a:rPr lang="es-ES" sz="1600" dirty="0"/>
                  <a:t>Energía</a:t>
                </a:r>
                <a:br>
                  <a:rPr lang="es-ES" sz="1600" dirty="0"/>
                </a:br>
                <a:r>
                  <a:rPr lang="es-ES" sz="1600" dirty="0"/>
                  <a:t>Recursos</a:t>
                </a:r>
              </a:p>
              <a:p>
                <a:r>
                  <a:rPr lang="es-ES" b="1" dirty="0"/>
                  <a:t>...</a:t>
                </a:r>
              </a:p>
            </p:txBody>
          </p:sp>
          <p:sp>
            <p:nvSpPr>
              <p:cNvPr id="24" name="CuadroTexto 23">
                <a:extLst>
                  <a:ext uri="{FF2B5EF4-FFF2-40B4-BE49-F238E27FC236}">
                    <a16:creationId xmlns:a16="http://schemas.microsoft.com/office/drawing/2014/main" id="{A4A94BC5-B3ED-4CC0-93D2-D201065CE4AF}"/>
                  </a:ext>
                </a:extLst>
              </p:cNvPr>
              <p:cNvSpPr txBox="1"/>
              <p:nvPr/>
            </p:nvSpPr>
            <p:spPr>
              <a:xfrm>
                <a:off x="6795457" y="3659976"/>
                <a:ext cx="1220847" cy="1384995"/>
              </a:xfrm>
              <a:prstGeom prst="rect">
                <a:avLst/>
              </a:prstGeom>
              <a:solidFill>
                <a:srgbClr val="FFFFCC"/>
              </a:solidFill>
              <a:ln>
                <a:solidFill>
                  <a:srgbClr val="A40000"/>
                </a:solidFill>
              </a:ln>
            </p:spPr>
            <p:txBody>
              <a:bodyPr wrap="none" rtlCol="0">
                <a:spAutoFit/>
              </a:bodyPr>
              <a:lstStyle/>
              <a:p>
                <a:r>
                  <a:rPr lang="es-ES" b="1" dirty="0"/>
                  <a:t>Salida</a:t>
                </a:r>
                <a:endParaRPr lang="es-ES" dirty="0"/>
              </a:p>
              <a:p>
                <a:r>
                  <a:rPr lang="es-ES" sz="1600" dirty="0"/>
                  <a:t>Información</a:t>
                </a:r>
                <a:br>
                  <a:rPr lang="es-ES" sz="1600" dirty="0"/>
                </a:br>
                <a:r>
                  <a:rPr lang="es-ES" sz="1600" dirty="0"/>
                  <a:t>Energía</a:t>
                </a:r>
                <a:br>
                  <a:rPr lang="es-ES" sz="1600" dirty="0"/>
                </a:br>
                <a:r>
                  <a:rPr lang="es-ES" sz="1600" dirty="0"/>
                  <a:t>Recursos</a:t>
                </a:r>
              </a:p>
              <a:p>
                <a:r>
                  <a:rPr lang="es-ES" b="1" dirty="0"/>
                  <a:t>...</a:t>
                </a:r>
              </a:p>
            </p:txBody>
          </p:sp>
          <p:sp>
            <p:nvSpPr>
              <p:cNvPr id="23" name="CuadroTexto 22">
                <a:extLst>
                  <a:ext uri="{FF2B5EF4-FFF2-40B4-BE49-F238E27FC236}">
                    <a16:creationId xmlns:a16="http://schemas.microsoft.com/office/drawing/2014/main" id="{38F75138-728F-4E3D-90C9-EEFC76A344FF}"/>
                  </a:ext>
                </a:extLst>
              </p:cNvPr>
              <p:cNvSpPr txBox="1"/>
              <p:nvPr/>
            </p:nvSpPr>
            <p:spPr>
              <a:xfrm>
                <a:off x="3257082" y="2347751"/>
                <a:ext cx="2767425" cy="615553"/>
              </a:xfrm>
              <a:prstGeom prst="rect">
                <a:avLst/>
              </a:prstGeom>
              <a:noFill/>
            </p:spPr>
            <p:txBody>
              <a:bodyPr wrap="none" rtlCol="0">
                <a:spAutoFit/>
              </a:bodyPr>
              <a:lstStyle/>
              <a:p>
                <a:pPr algn="ctr"/>
                <a:r>
                  <a:rPr lang="es-ES" b="1" dirty="0">
                    <a:solidFill>
                      <a:srgbClr val="0000CC"/>
                    </a:solidFill>
                  </a:rPr>
                  <a:t>ambiente externo. entorno</a:t>
                </a:r>
                <a:br>
                  <a:rPr lang="es-ES" dirty="0">
                    <a:solidFill>
                      <a:srgbClr val="0000CC"/>
                    </a:solidFill>
                  </a:rPr>
                </a:br>
                <a:r>
                  <a:rPr lang="es-ES" sz="1600" dirty="0">
                    <a:solidFill>
                      <a:srgbClr val="0000CC"/>
                    </a:solidFill>
                  </a:rPr>
                  <a:t>supersistema o </a:t>
                </a:r>
                <a:r>
                  <a:rPr lang="es-ES" sz="1600" dirty="0" err="1">
                    <a:solidFill>
                      <a:srgbClr val="0000CC"/>
                    </a:solidFill>
                  </a:rPr>
                  <a:t>metasistema</a:t>
                </a:r>
                <a:endParaRPr lang="es-ES" dirty="0">
                  <a:solidFill>
                    <a:srgbClr val="0000CC"/>
                  </a:solidFill>
                </a:endParaRPr>
              </a:p>
            </p:txBody>
          </p:sp>
          <p:sp>
            <p:nvSpPr>
              <p:cNvPr id="26" name="Flecha: a la derecha 25">
                <a:extLst>
                  <a:ext uri="{FF2B5EF4-FFF2-40B4-BE49-F238E27FC236}">
                    <a16:creationId xmlns:a16="http://schemas.microsoft.com/office/drawing/2014/main" id="{347113A8-293D-4027-A817-AE5532C0001A}"/>
                  </a:ext>
                </a:extLst>
              </p:cNvPr>
              <p:cNvSpPr/>
              <p:nvPr/>
            </p:nvSpPr>
            <p:spPr>
              <a:xfrm>
                <a:off x="2590801" y="4031673"/>
                <a:ext cx="568036"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28" name="Flecha: a la derecha 27">
                <a:extLst>
                  <a:ext uri="{FF2B5EF4-FFF2-40B4-BE49-F238E27FC236}">
                    <a16:creationId xmlns:a16="http://schemas.microsoft.com/office/drawing/2014/main" id="{400E0366-93AD-4904-92DD-D42F22039EED}"/>
                  </a:ext>
                </a:extLst>
              </p:cNvPr>
              <p:cNvSpPr/>
              <p:nvPr/>
            </p:nvSpPr>
            <p:spPr>
              <a:xfrm>
                <a:off x="6137565" y="4031673"/>
                <a:ext cx="568036" cy="48463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grpSp>
        <p:cxnSp>
          <p:nvCxnSpPr>
            <p:cNvPr id="14" name="Conector: angular 13">
              <a:extLst>
                <a:ext uri="{FF2B5EF4-FFF2-40B4-BE49-F238E27FC236}">
                  <a16:creationId xmlns:a16="http://schemas.microsoft.com/office/drawing/2014/main" id="{D61502AE-C828-4D0C-9991-107CF92351B2}"/>
                </a:ext>
              </a:extLst>
            </p:cNvPr>
            <p:cNvCxnSpPr>
              <a:stCxn id="24" idx="2"/>
              <a:endCxn id="22" idx="2"/>
            </p:cNvCxnSpPr>
            <p:nvPr/>
          </p:nvCxnSpPr>
          <p:spPr>
            <a:xfrm rot="5400000">
              <a:off x="4599346" y="2737199"/>
              <a:ext cx="12700" cy="5529944"/>
            </a:xfrm>
            <a:prstGeom prst="bentConnector3">
              <a:avLst>
                <a:gd name="adj1" fmla="val 780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32CBCC53-105B-4E02-AEDE-9693FF7D3220}"/>
                </a:ext>
              </a:extLst>
            </p:cNvPr>
            <p:cNvSpPr txBox="1"/>
            <p:nvPr/>
          </p:nvSpPr>
          <p:spPr>
            <a:xfrm>
              <a:off x="3333750" y="6419850"/>
              <a:ext cx="2622055" cy="318924"/>
            </a:xfrm>
            <a:prstGeom prst="rect">
              <a:avLst/>
            </a:prstGeom>
            <a:solidFill>
              <a:schemeClr val="bg1"/>
            </a:solidFill>
          </p:spPr>
          <p:txBody>
            <a:bodyPr wrap="none" lIns="36000" tIns="36000" rIns="36000" bIns="36000" rtlCol="0">
              <a:spAutoFit/>
            </a:bodyPr>
            <a:lstStyle/>
            <a:p>
              <a:r>
                <a:rPr lang="es-ES" sz="1600" b="1" dirty="0"/>
                <a:t>Retroalimentación (Feedback)</a:t>
              </a:r>
            </a:p>
          </p:txBody>
        </p:sp>
      </p:grpSp>
      <p:sp>
        <p:nvSpPr>
          <p:cNvPr id="10" name="Rectángulo 9">
            <a:extLst>
              <a:ext uri="{FF2B5EF4-FFF2-40B4-BE49-F238E27FC236}">
                <a16:creationId xmlns:a16="http://schemas.microsoft.com/office/drawing/2014/main" id="{2AFEA066-480F-4F24-A7FF-D26706EF188F}"/>
              </a:ext>
            </a:extLst>
          </p:cNvPr>
          <p:cNvSpPr/>
          <p:nvPr/>
        </p:nvSpPr>
        <p:spPr>
          <a:xfrm>
            <a:off x="282488" y="994954"/>
            <a:ext cx="11770081" cy="430887"/>
          </a:xfrm>
          <a:prstGeom prst="rect">
            <a:avLst/>
          </a:prstGeom>
        </p:spPr>
        <p:txBody>
          <a:bodyPr wrap="square">
            <a:spAutoFit/>
          </a:bodyPr>
          <a:lstStyle/>
          <a:p>
            <a:pPr>
              <a:spcAft>
                <a:spcPts val="600"/>
              </a:spcAft>
            </a:pPr>
            <a:r>
              <a:rPr lang="es-ES" sz="2200" dirty="0">
                <a:latin typeface="Verdana" panose="020B0604030504040204" pitchFamily="34" charset="0"/>
                <a:ea typeface="Verdana" panose="020B0604030504040204" pitchFamily="34" charset="0"/>
                <a:cs typeface="Verdana" panose="020B0604030504040204" pitchFamily="34" charset="0"/>
              </a:rPr>
              <a:t>Podemos decir que tenemos un sistema cuando se cumplen estas 2 condiciones:</a:t>
            </a:r>
          </a:p>
        </p:txBody>
      </p:sp>
    </p:spTree>
    <p:custDataLst>
      <p:tags r:id="rId1"/>
    </p:custDataLst>
    <p:extLst>
      <p:ext uri="{BB962C8B-B14F-4D97-AF65-F5344CB8AC3E}">
        <p14:creationId xmlns:p14="http://schemas.microsoft.com/office/powerpoint/2010/main" val="2953638044"/>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0" end="0"/>
                                            </p:txEl>
                                          </p:spTgt>
                                        </p:tgtEl>
                                        <p:attrNameLst>
                                          <p:attrName>ppt_c</p:attrName>
                                        </p:attrNameLst>
                                      </p:cBhvr>
                                      <p:to>
                                        <a:srgbClr val="B2B2B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5">
                                            <p:txEl>
                                              <p:pRg st="1" end="1"/>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1D4EFCA-32B0-40E0-A44B-D72CFCCD7B8A}"/>
              </a:ext>
            </a:extLst>
          </p:cNvPr>
          <p:cNvSpPr/>
          <p:nvPr/>
        </p:nvSpPr>
        <p:spPr>
          <a:xfrm>
            <a:off x="361891" y="967052"/>
            <a:ext cx="11468218" cy="430887"/>
          </a:xfrm>
          <a:prstGeom prst="rect">
            <a:avLst/>
          </a:prstGeom>
        </p:spPr>
        <p:txBody>
          <a:bodyPr wrap="square">
            <a:spAutoFit/>
          </a:bodyPr>
          <a:lstStyle/>
          <a:p>
            <a:pPr>
              <a:spcAft>
                <a:spcPts val="600"/>
              </a:spcAft>
            </a:pPr>
            <a:r>
              <a:rPr lang="es-ES" sz="2200" dirty="0">
                <a:latin typeface="Verdana" panose="020B0604030504040204" pitchFamily="34" charset="0"/>
                <a:ea typeface="Verdana" panose="020B0604030504040204" pitchFamily="34" charset="0"/>
              </a:rPr>
              <a:t>La Teoría General de Sistemas </a:t>
            </a:r>
            <a:r>
              <a:rPr lang="es-ES" dirty="0">
                <a:solidFill>
                  <a:srgbClr val="CC0000"/>
                </a:solidFill>
                <a:latin typeface="Verdana" panose="020B0604030504040204" pitchFamily="34" charset="0"/>
                <a:ea typeface="Verdana" panose="020B0604030504040204" pitchFamily="34" charset="0"/>
              </a:rPr>
              <a:t>(Enfoque Estructural) </a:t>
            </a:r>
            <a:r>
              <a:rPr lang="es-ES" sz="2200" dirty="0">
                <a:latin typeface="Verdana" panose="020B0604030504040204" pitchFamily="34" charset="0"/>
                <a:ea typeface="Verdana" panose="020B0604030504040204" pitchFamily="34" charset="0"/>
              </a:rPr>
              <a:t>se fundamenta en </a:t>
            </a:r>
            <a:r>
              <a:rPr lang="es-ES" sz="2200" b="1" i="1" dirty="0">
                <a:solidFill>
                  <a:srgbClr val="C00000"/>
                </a:solidFill>
                <a:latin typeface="Verdana" panose="020B0604030504040204" pitchFamily="34" charset="0"/>
                <a:ea typeface="Verdana" panose="020B0604030504040204" pitchFamily="34" charset="0"/>
              </a:rPr>
              <a:t>3</a:t>
            </a:r>
            <a:r>
              <a:rPr lang="es-ES" sz="2200" dirty="0">
                <a:latin typeface="Verdana" panose="020B0604030504040204" pitchFamily="34" charset="0"/>
                <a:ea typeface="Verdana" panose="020B0604030504040204" pitchFamily="34" charset="0"/>
              </a:rPr>
              <a:t> premisas:</a:t>
            </a:r>
          </a:p>
        </p:txBody>
      </p:sp>
      <p:sp>
        <p:nvSpPr>
          <p:cNvPr id="2" name="Título 1">
            <a:extLst>
              <a:ext uri="{FF2B5EF4-FFF2-40B4-BE49-F238E27FC236}">
                <a16:creationId xmlns:a16="http://schemas.microsoft.com/office/drawing/2014/main" id="{FF7BDAE9-A3BA-4D55-99B8-205B77EADE4F}"/>
              </a:ext>
            </a:extLst>
          </p:cNvPr>
          <p:cNvSpPr>
            <a:spLocks noGrp="1"/>
          </p:cNvSpPr>
          <p:nvPr>
            <p:ph type="title"/>
          </p:nvPr>
        </p:nvSpPr>
        <p:spPr/>
        <p:txBody>
          <a:bodyPr/>
          <a:lstStyle/>
          <a:p>
            <a:r>
              <a:rPr lang="es-ES" dirty="0"/>
              <a:t>Premisas de la Teoría General de Sistemas</a:t>
            </a:r>
          </a:p>
        </p:txBody>
      </p:sp>
      <p:pic>
        <p:nvPicPr>
          <p:cNvPr id="29" name="Imagen 28">
            <a:extLst>
              <a:ext uri="{FF2B5EF4-FFF2-40B4-BE49-F238E27FC236}">
                <a16:creationId xmlns:a16="http://schemas.microsoft.com/office/drawing/2014/main" id="{C27B4599-FFC9-4C42-BD5A-039C214B6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6521" y="1911421"/>
            <a:ext cx="6328003" cy="4608025"/>
          </a:xfrm>
          <a:prstGeom prst="rect">
            <a:avLst/>
          </a:prstGeom>
        </p:spPr>
      </p:pic>
      <p:sp>
        <p:nvSpPr>
          <p:cNvPr id="30" name="CuadroTexto 29">
            <a:extLst>
              <a:ext uri="{FF2B5EF4-FFF2-40B4-BE49-F238E27FC236}">
                <a16:creationId xmlns:a16="http://schemas.microsoft.com/office/drawing/2014/main" id="{0BE6EAA4-9221-4C92-A3A8-EC86E6C2291B}"/>
              </a:ext>
            </a:extLst>
          </p:cNvPr>
          <p:cNvSpPr txBox="1"/>
          <p:nvPr/>
        </p:nvSpPr>
        <p:spPr>
          <a:xfrm>
            <a:off x="2789685" y="6519446"/>
            <a:ext cx="4203395" cy="338554"/>
          </a:xfrm>
          <a:prstGeom prst="rect">
            <a:avLst/>
          </a:prstGeom>
          <a:noFill/>
        </p:spPr>
        <p:txBody>
          <a:bodyPr wrap="none" rtlCol="0">
            <a:spAutoFit/>
          </a:bodyPr>
          <a:lstStyle/>
          <a:p>
            <a:r>
              <a:rPr lang="es-ES" sz="1600" dirty="0">
                <a:solidFill>
                  <a:srgbClr val="C00000"/>
                </a:solidFill>
                <a:latin typeface="Verdana" panose="020B0604030504040204" pitchFamily="34" charset="0"/>
                <a:ea typeface="Verdana" panose="020B0604030504040204" pitchFamily="34" charset="0"/>
              </a:rPr>
              <a:t>Ejemplo de Sistema: </a:t>
            </a:r>
            <a:r>
              <a:rPr lang="es-ES" sz="1600" b="1" dirty="0">
                <a:solidFill>
                  <a:srgbClr val="C00000"/>
                </a:solidFill>
                <a:latin typeface="Verdana" panose="020B0604030504040204" pitchFamily="34" charset="0"/>
                <a:ea typeface="Verdana" panose="020B0604030504040204" pitchFamily="34" charset="0"/>
              </a:rPr>
              <a:t>Núcleo Familiar</a:t>
            </a:r>
          </a:p>
        </p:txBody>
      </p:sp>
      <p:sp>
        <p:nvSpPr>
          <p:cNvPr id="32" name="Rectángulo 31">
            <a:extLst>
              <a:ext uri="{FF2B5EF4-FFF2-40B4-BE49-F238E27FC236}">
                <a16:creationId xmlns:a16="http://schemas.microsoft.com/office/drawing/2014/main" id="{F8DF80C2-1124-4CE1-BE7B-DD1293FCB43F}"/>
              </a:ext>
            </a:extLst>
          </p:cNvPr>
          <p:cNvSpPr/>
          <p:nvPr/>
        </p:nvSpPr>
        <p:spPr>
          <a:xfrm>
            <a:off x="498077" y="1572867"/>
            <a:ext cx="5426066" cy="4585871"/>
          </a:xfrm>
          <a:prstGeom prst="rect">
            <a:avLst/>
          </a:prstGeom>
        </p:spPr>
        <p:txBody>
          <a:bodyPr wrap="square">
            <a:spAutoFit/>
          </a:bodyPr>
          <a:lstStyle/>
          <a:p>
            <a:pPr marL="342900" indent="-342900">
              <a:buClr>
                <a:srgbClr val="CC0000"/>
              </a:buClr>
              <a:buFont typeface="Wingdings" panose="05000000000000000000" pitchFamily="2" charset="2"/>
              <a:buChar char="§"/>
            </a:pPr>
            <a:r>
              <a:rPr lang="es-ES" sz="2200" dirty="0">
                <a:latin typeface="Verdana" panose="020B0604030504040204" pitchFamily="34" charset="0"/>
                <a:ea typeface="Verdana" panose="020B0604030504040204" pitchFamily="34" charset="0"/>
              </a:rPr>
              <a:t>Los sistemas existen dentro </a:t>
            </a:r>
            <a:br>
              <a:rPr lang="es-ES" sz="2200" dirty="0">
                <a:latin typeface="Verdana" panose="020B0604030504040204" pitchFamily="34" charset="0"/>
                <a:ea typeface="Verdana" panose="020B0604030504040204" pitchFamily="34" charset="0"/>
              </a:rPr>
            </a:br>
            <a:r>
              <a:rPr lang="es-ES" sz="2200" dirty="0">
                <a:latin typeface="Verdana" panose="020B0604030504040204" pitchFamily="34" charset="0"/>
                <a:ea typeface="Verdana" panose="020B0604030504040204" pitchFamily="34" charset="0"/>
              </a:rPr>
              <a:t>de sistemas (</a:t>
            </a:r>
            <a:r>
              <a:rPr lang="es-ES" sz="2200" b="1" dirty="0">
                <a:solidFill>
                  <a:srgbClr val="CC0000"/>
                </a:solidFill>
                <a:latin typeface="Verdana" panose="020B0604030504040204" pitchFamily="34" charset="0"/>
                <a:ea typeface="Verdana" panose="020B0604030504040204" pitchFamily="34" charset="0"/>
              </a:rPr>
              <a:t>jerarquía</a:t>
            </a:r>
            <a:r>
              <a:rPr lang="es-ES" sz="2200" dirty="0">
                <a:latin typeface="Verdana" panose="020B0604030504040204" pitchFamily="34" charset="0"/>
                <a:ea typeface="Verdana" panose="020B0604030504040204" pitchFamily="34" charset="0"/>
              </a:rPr>
              <a:t>)</a:t>
            </a:r>
          </a:p>
          <a:p>
            <a:pPr marL="342900" indent="-342900">
              <a:buClr>
                <a:srgbClr val="CC0000"/>
              </a:buClr>
              <a:buFont typeface="Wingdings" panose="05000000000000000000" pitchFamily="2" charset="2"/>
              <a:buChar char="§"/>
            </a:pPr>
            <a:endParaRPr lang="es-ES" sz="2200" dirty="0">
              <a:latin typeface="Verdana" panose="020B0604030504040204" pitchFamily="34" charset="0"/>
              <a:ea typeface="Verdana" panose="020B0604030504040204" pitchFamily="34" charset="0"/>
            </a:endParaRPr>
          </a:p>
          <a:p>
            <a:pPr marL="342900" indent="-342900">
              <a:buClr>
                <a:srgbClr val="CC0000"/>
              </a:buClr>
              <a:buFont typeface="Wingdings" panose="05000000000000000000" pitchFamily="2" charset="2"/>
              <a:buChar char="§"/>
            </a:pPr>
            <a:r>
              <a:rPr lang="es-ES" sz="2200" dirty="0">
                <a:latin typeface="Verdana" panose="020B0604030504040204" pitchFamily="34" charset="0"/>
                <a:ea typeface="Verdana" panose="020B0604030504040204" pitchFamily="34" charset="0"/>
              </a:rPr>
              <a:t>Las </a:t>
            </a:r>
            <a:r>
              <a:rPr lang="es-ES" sz="2200" dirty="0">
                <a:solidFill>
                  <a:srgbClr val="CC0000"/>
                </a:solidFill>
                <a:latin typeface="Verdana" panose="020B0604030504040204" pitchFamily="34" charset="0"/>
                <a:ea typeface="Verdana" panose="020B0604030504040204" pitchFamily="34" charset="0"/>
              </a:rPr>
              <a:t>funciones</a:t>
            </a:r>
            <a:r>
              <a:rPr lang="es-ES" sz="2200" dirty="0">
                <a:latin typeface="Verdana" panose="020B0604030504040204" pitchFamily="34" charset="0"/>
                <a:ea typeface="Verdana" panose="020B0604030504040204" pitchFamily="34" charset="0"/>
              </a:rPr>
              <a:t> de un sistema </a:t>
            </a:r>
            <a:br>
              <a:rPr lang="es-ES" sz="2200" dirty="0">
                <a:latin typeface="Verdana" panose="020B0604030504040204" pitchFamily="34" charset="0"/>
                <a:ea typeface="Verdana" panose="020B0604030504040204" pitchFamily="34" charset="0"/>
              </a:rPr>
            </a:br>
            <a:r>
              <a:rPr lang="es-ES" sz="2200" dirty="0">
                <a:solidFill>
                  <a:srgbClr val="CC0000"/>
                </a:solidFill>
                <a:latin typeface="Verdana" panose="020B0604030504040204" pitchFamily="34" charset="0"/>
                <a:ea typeface="Verdana" panose="020B0604030504040204" pitchFamily="34" charset="0"/>
              </a:rPr>
              <a:t>dependen de su estructura</a:t>
            </a:r>
            <a:br>
              <a:rPr lang="es-ES" sz="2200" dirty="0">
                <a:solidFill>
                  <a:srgbClr val="CC0000"/>
                </a:solidFill>
                <a:latin typeface="Verdana" panose="020B0604030504040204" pitchFamily="34" charset="0"/>
                <a:ea typeface="Verdana" panose="020B0604030504040204" pitchFamily="34" charset="0"/>
              </a:rPr>
            </a:br>
            <a:r>
              <a:rPr lang="es-ES" sz="2000" dirty="0">
                <a:latin typeface="Verdana" panose="020B0604030504040204" pitchFamily="34" charset="0"/>
                <a:ea typeface="Verdana" panose="020B0604030504040204" pitchFamily="34" charset="0"/>
              </a:rPr>
              <a:t>(relaciones entre sus elementos)</a:t>
            </a:r>
            <a:endParaRPr lang="es-ES" sz="2200" dirty="0">
              <a:latin typeface="Verdana" panose="020B0604030504040204" pitchFamily="34" charset="0"/>
              <a:ea typeface="Verdana" panose="020B0604030504040204" pitchFamily="34" charset="0"/>
            </a:endParaRPr>
          </a:p>
          <a:p>
            <a:pPr marL="342900" indent="-342900">
              <a:buClr>
                <a:srgbClr val="CC0000"/>
              </a:buClr>
              <a:buFont typeface="Wingdings" panose="05000000000000000000" pitchFamily="2" charset="2"/>
              <a:buChar char="§"/>
            </a:pPr>
            <a:endParaRPr lang="es-ES" sz="2200" dirty="0">
              <a:latin typeface="Verdana" panose="020B0604030504040204" pitchFamily="34" charset="0"/>
              <a:ea typeface="Verdana" panose="020B0604030504040204" pitchFamily="34" charset="0"/>
            </a:endParaRPr>
          </a:p>
          <a:p>
            <a:pPr marL="342900" indent="-342900">
              <a:buClr>
                <a:srgbClr val="CC0000"/>
              </a:buClr>
              <a:buFont typeface="Wingdings" panose="05000000000000000000" pitchFamily="2" charset="2"/>
              <a:buChar char="§"/>
            </a:pPr>
            <a:r>
              <a:rPr lang="es-ES" sz="2200" dirty="0">
                <a:latin typeface="Verdana" panose="020B0604030504040204" pitchFamily="34" charset="0"/>
                <a:ea typeface="Verdana" panose="020B0604030504040204" pitchFamily="34" charset="0"/>
              </a:rPr>
              <a:t>Los sistemas son </a:t>
            </a:r>
            <a:r>
              <a:rPr lang="es-ES" sz="2200" b="1" dirty="0">
                <a:solidFill>
                  <a:srgbClr val="CC0000"/>
                </a:solidFill>
                <a:latin typeface="Verdana" panose="020B0604030504040204" pitchFamily="34" charset="0"/>
                <a:ea typeface="Verdana" panose="020B0604030504040204" pitchFamily="34" charset="0"/>
              </a:rPr>
              <a:t>abiertos</a:t>
            </a:r>
            <a:r>
              <a:rPr lang="es-ES" sz="2200" dirty="0">
                <a:latin typeface="Verdana" panose="020B0604030504040204" pitchFamily="34" charset="0"/>
                <a:ea typeface="Verdana" panose="020B0604030504040204" pitchFamily="34" charset="0"/>
              </a:rPr>
              <a:t>, </a:t>
            </a:r>
            <a:br>
              <a:rPr lang="es-ES" sz="2200" dirty="0">
                <a:latin typeface="Verdana" panose="020B0604030504040204" pitchFamily="34" charset="0"/>
                <a:ea typeface="Verdana" panose="020B0604030504040204" pitchFamily="34" charset="0"/>
              </a:rPr>
            </a:br>
            <a:r>
              <a:rPr lang="es-ES" sz="2200" dirty="0">
                <a:solidFill>
                  <a:srgbClr val="CC0000"/>
                </a:solidFill>
                <a:latin typeface="Verdana" panose="020B0604030504040204" pitchFamily="34" charset="0"/>
                <a:ea typeface="Verdana" panose="020B0604030504040204" pitchFamily="34" charset="0"/>
              </a:rPr>
              <a:t>interactúan con </a:t>
            </a:r>
            <a:br>
              <a:rPr lang="es-ES" sz="2200" dirty="0">
                <a:solidFill>
                  <a:srgbClr val="CC0000"/>
                </a:solidFill>
                <a:latin typeface="Verdana" panose="020B0604030504040204" pitchFamily="34" charset="0"/>
                <a:ea typeface="Verdana" panose="020B0604030504040204" pitchFamily="34" charset="0"/>
              </a:rPr>
            </a:br>
            <a:r>
              <a:rPr lang="es-ES" sz="2200" dirty="0">
                <a:solidFill>
                  <a:srgbClr val="CC0000"/>
                </a:solidFill>
                <a:latin typeface="Verdana" panose="020B0604030504040204" pitchFamily="34" charset="0"/>
                <a:ea typeface="Verdana" panose="020B0604030504040204" pitchFamily="34" charset="0"/>
              </a:rPr>
              <a:t>su medio ambiente, </a:t>
            </a:r>
            <a:br>
              <a:rPr lang="es-ES" sz="2200" dirty="0">
                <a:solidFill>
                  <a:srgbClr val="CC0000"/>
                </a:solidFill>
                <a:latin typeface="Verdana" panose="020B0604030504040204" pitchFamily="34" charset="0"/>
                <a:ea typeface="Verdana" panose="020B0604030504040204" pitchFamily="34" charset="0"/>
              </a:rPr>
            </a:br>
            <a:r>
              <a:rPr lang="es-ES" sz="2800" dirty="0">
                <a:latin typeface="Verdana" panose="020B0604030504040204" pitchFamily="34" charset="0"/>
                <a:ea typeface="Verdana" panose="020B0604030504040204" pitchFamily="34" charset="0"/>
              </a:rPr>
              <a:t>intercambiando</a:t>
            </a:r>
            <a:r>
              <a:rPr lang="es-ES" sz="2200" dirty="0">
                <a:latin typeface="Verdana" panose="020B0604030504040204" pitchFamily="34" charset="0"/>
                <a:ea typeface="Verdana" panose="020B0604030504040204" pitchFamily="34" charset="0"/>
              </a:rPr>
              <a:t> </a:t>
            </a:r>
            <a:br>
              <a:rPr lang="es-ES" sz="2200" dirty="0">
                <a:latin typeface="Verdana" panose="020B0604030504040204" pitchFamily="34" charset="0"/>
                <a:ea typeface="Verdana" panose="020B0604030504040204" pitchFamily="34" charset="0"/>
              </a:rPr>
            </a:br>
            <a:r>
              <a:rPr lang="es-ES" sz="2400" b="1" dirty="0">
                <a:latin typeface="Verdana" panose="020B0604030504040204" pitchFamily="34" charset="0"/>
                <a:ea typeface="Verdana" panose="020B0604030504040204" pitchFamily="34" charset="0"/>
              </a:rPr>
              <a:t>información</a:t>
            </a:r>
            <a:r>
              <a:rPr lang="es-ES" sz="2200" dirty="0">
                <a:latin typeface="Verdana" panose="020B0604030504040204" pitchFamily="34" charset="0"/>
                <a:ea typeface="Verdana" panose="020B0604030504040204" pitchFamily="34" charset="0"/>
              </a:rPr>
              <a:t>, </a:t>
            </a:r>
            <a:br>
              <a:rPr lang="es-ES" sz="2200" dirty="0">
                <a:latin typeface="Verdana" panose="020B0604030504040204" pitchFamily="34" charset="0"/>
                <a:ea typeface="Verdana" panose="020B0604030504040204" pitchFamily="34" charset="0"/>
              </a:rPr>
            </a:br>
            <a:r>
              <a:rPr lang="es-ES" sz="2200" dirty="0">
                <a:latin typeface="Verdana" panose="020B0604030504040204" pitchFamily="34" charset="0"/>
                <a:ea typeface="Verdana" panose="020B0604030504040204" pitchFamily="34" charset="0"/>
              </a:rPr>
              <a:t>energía o material con el mismo. </a:t>
            </a:r>
          </a:p>
        </p:txBody>
      </p:sp>
    </p:spTree>
    <p:custDataLst>
      <p:tags r:id="rId1"/>
    </p:custDataLst>
    <p:extLst>
      <p:ext uri="{BB962C8B-B14F-4D97-AF65-F5344CB8AC3E}">
        <p14:creationId xmlns:p14="http://schemas.microsoft.com/office/powerpoint/2010/main" val="3314463846"/>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Jerarquía de niveles</a:t>
            </a:r>
            <a:endParaRPr lang="en-US" dirty="0"/>
          </a:p>
        </p:txBody>
      </p:sp>
      <p:sp>
        <p:nvSpPr>
          <p:cNvPr id="4" name="3 CuadroTexto"/>
          <p:cNvSpPr txBox="1"/>
          <p:nvPr/>
        </p:nvSpPr>
        <p:spPr>
          <a:xfrm>
            <a:off x="420040" y="1166025"/>
            <a:ext cx="6211206" cy="3139321"/>
          </a:xfrm>
          <a:prstGeom prst="rect">
            <a:avLst/>
          </a:prstGeom>
          <a:noFill/>
        </p:spPr>
        <p:txBody>
          <a:bodyPr wrap="square" rtlCol="0">
            <a:spAutoFit/>
          </a:bodyPr>
          <a:lstStyle/>
          <a:p>
            <a:r>
              <a:rPr lang="es-ES" sz="2200" dirty="0">
                <a:latin typeface="Verdana" panose="020B0604030504040204" pitchFamily="34" charset="0"/>
                <a:ea typeface="Verdana" panose="020B0604030504040204" pitchFamily="34" charset="0"/>
                <a:cs typeface="Verdana" panose="020B0604030504040204" pitchFamily="34" charset="0"/>
              </a:rPr>
              <a:t>Los </a:t>
            </a:r>
            <a:r>
              <a:rPr lang="es-ES" sz="2200" dirty="0">
                <a:solidFill>
                  <a:srgbClr val="CC0000"/>
                </a:solidFill>
                <a:latin typeface="Verdana" panose="020B0604030504040204" pitchFamily="34" charset="0"/>
                <a:ea typeface="Verdana" panose="020B0604030504040204" pitchFamily="34" charset="0"/>
                <a:cs typeface="Verdana" panose="020B0604030504040204" pitchFamily="34" charset="0"/>
              </a:rPr>
              <a:t>elementos </a:t>
            </a:r>
            <a:r>
              <a:rPr lang="es-ES" sz="2200" dirty="0">
                <a:latin typeface="Verdana" panose="020B0604030504040204" pitchFamily="34" charset="0"/>
                <a:ea typeface="Verdana" panose="020B0604030504040204" pitchFamily="34" charset="0"/>
              </a:rPr>
              <a:t>de un sistema </a:t>
            </a:r>
            <a:r>
              <a:rPr lang="es-ES" sz="2200" dirty="0">
                <a:solidFill>
                  <a:srgbClr val="CC0000"/>
                </a:solidFill>
                <a:latin typeface="Verdana" panose="020B0604030504040204" pitchFamily="34" charset="0"/>
                <a:ea typeface="Verdana" panose="020B0604030504040204" pitchFamily="34" charset="0"/>
                <a:cs typeface="Verdana" panose="020B0604030504040204" pitchFamily="34" charset="0"/>
              </a:rPr>
              <a:t>se pueden agrupar en subsistemas</a:t>
            </a:r>
            <a:r>
              <a:rPr lang="es-ES" sz="2200" dirty="0">
                <a:latin typeface="Verdana" panose="020B0604030504040204" pitchFamily="34" charset="0"/>
                <a:ea typeface="Verdana" panose="020B0604030504040204" pitchFamily="34" charset="0"/>
                <a:cs typeface="Verdana" panose="020B0604030504040204" pitchFamily="34" charset="0"/>
              </a:rPr>
              <a:t>, que a su vez pueden agruparse entre sí formando otros subsistemas.</a:t>
            </a:r>
          </a:p>
          <a:p>
            <a:endParaRPr lang="es-ES" sz="2200" dirty="0">
              <a:latin typeface="Verdana" panose="020B0604030504040204" pitchFamily="34" charset="0"/>
              <a:ea typeface="Verdana" panose="020B0604030504040204" pitchFamily="34" charset="0"/>
            </a:endParaRPr>
          </a:p>
          <a:p>
            <a:r>
              <a:rPr lang="es-ES" sz="2200" dirty="0">
                <a:latin typeface="Verdana" panose="020B0604030504040204" pitchFamily="34" charset="0"/>
                <a:ea typeface="Verdana" panose="020B0604030504040204" pitchFamily="34" charset="0"/>
              </a:rPr>
              <a:t>Se forma así una </a:t>
            </a:r>
            <a:r>
              <a:rPr lang="es-ES" sz="2200" b="1" dirty="0">
                <a:solidFill>
                  <a:srgbClr val="CC0000"/>
                </a:solidFill>
                <a:latin typeface="Verdana" panose="020B0604030504040204" pitchFamily="34" charset="0"/>
                <a:ea typeface="Verdana" panose="020B0604030504040204" pitchFamily="34" charset="0"/>
              </a:rPr>
              <a:t>jerarquía de niveles</a:t>
            </a:r>
            <a:r>
              <a:rPr lang="es-ES" sz="2200" dirty="0">
                <a:latin typeface="Verdana" panose="020B0604030504040204" pitchFamily="34" charset="0"/>
                <a:ea typeface="Verdana" panose="020B0604030504040204" pitchFamily="34" charset="0"/>
              </a:rPr>
              <a:t> en el sistema, cada uno de los cuales se puede estudiar como un sistema en sí mismo. </a:t>
            </a:r>
          </a:p>
        </p:txBody>
      </p:sp>
      <p:sp>
        <p:nvSpPr>
          <p:cNvPr id="13" name="Rectángulo 12">
            <a:extLst>
              <a:ext uri="{FF2B5EF4-FFF2-40B4-BE49-F238E27FC236}">
                <a16:creationId xmlns:a16="http://schemas.microsoft.com/office/drawing/2014/main" id="{42E12EBB-3BF5-4078-9AAF-9651BA3FE788}"/>
              </a:ext>
            </a:extLst>
          </p:cNvPr>
          <p:cNvSpPr/>
          <p:nvPr/>
        </p:nvSpPr>
        <p:spPr>
          <a:xfrm>
            <a:off x="1162685" y="4520030"/>
            <a:ext cx="5881254" cy="1569660"/>
          </a:xfrm>
          <a:prstGeom prst="rect">
            <a:avLst/>
          </a:prstGeom>
        </p:spPr>
        <p:txBody>
          <a:bodyPr wrap="square">
            <a:spAutoFit/>
          </a:bodyPr>
          <a:lstStyle/>
          <a:p>
            <a:r>
              <a:rPr lang="es-ES" sz="2400" i="1" dirty="0">
                <a:latin typeface="Book Antiqua" panose="02040602050305030304" pitchFamily="18" charset="0"/>
              </a:rPr>
              <a:t>Las jerarquías ayudan a reducir la complejidad en el estudio de un sistema al permitir separar de una forma ordenada diferentes partes del mismo.</a:t>
            </a:r>
          </a:p>
        </p:txBody>
      </p:sp>
      <p:pic>
        <p:nvPicPr>
          <p:cNvPr id="14" name="Imagen 13">
            <a:extLst>
              <a:ext uri="{FF2B5EF4-FFF2-40B4-BE49-F238E27FC236}">
                <a16:creationId xmlns:a16="http://schemas.microsoft.com/office/drawing/2014/main" id="{D792D58A-5515-42E0-BE27-02C1FECF2B53}"/>
              </a:ext>
            </a:extLst>
          </p:cNvPr>
          <p:cNvPicPr>
            <a:picLocks noChangeAspect="1"/>
          </p:cNvPicPr>
          <p:nvPr/>
        </p:nvPicPr>
        <p:blipFill rotWithShape="1">
          <a:blip r:embed="rId3">
            <a:clrChange>
              <a:clrFrom>
                <a:srgbClr val="FFFFFF"/>
              </a:clrFrom>
              <a:clrTo>
                <a:srgbClr val="FFFFFF">
                  <a:alpha val="0"/>
                </a:srgbClr>
              </a:clrTo>
            </a:clrChange>
          </a:blip>
          <a:srcRect t="909" b="2697"/>
          <a:stretch/>
        </p:blipFill>
        <p:spPr>
          <a:xfrm>
            <a:off x="8088689" y="756105"/>
            <a:ext cx="3860856" cy="5719864"/>
          </a:xfrm>
          <a:prstGeom prst="rect">
            <a:avLst/>
          </a:prstGeom>
        </p:spPr>
      </p:pic>
      <p:sp>
        <p:nvSpPr>
          <p:cNvPr id="15" name="CuadroTexto 14">
            <a:extLst>
              <a:ext uri="{FF2B5EF4-FFF2-40B4-BE49-F238E27FC236}">
                <a16:creationId xmlns:a16="http://schemas.microsoft.com/office/drawing/2014/main" id="{5D02CC91-DA33-4968-A426-E31CD04741E6}"/>
              </a:ext>
            </a:extLst>
          </p:cNvPr>
          <p:cNvSpPr txBox="1"/>
          <p:nvPr/>
        </p:nvSpPr>
        <p:spPr>
          <a:xfrm>
            <a:off x="10387518" y="1043072"/>
            <a:ext cx="943583" cy="276999"/>
          </a:xfrm>
          <a:prstGeom prst="rect">
            <a:avLst/>
          </a:prstGeom>
          <a:noFill/>
        </p:spPr>
        <p:txBody>
          <a:bodyPr wrap="square" lIns="0" tIns="0" rIns="0" bIns="0" rtlCol="0">
            <a:spAutoFit/>
          </a:bodyPr>
          <a:lstStyle/>
          <a:p>
            <a:pPr algn="l"/>
            <a:r>
              <a:rPr lang="es-ES" dirty="0"/>
              <a:t>1.</a:t>
            </a:r>
          </a:p>
        </p:txBody>
      </p:sp>
      <p:sp>
        <p:nvSpPr>
          <p:cNvPr id="16" name="CuadroTexto 15">
            <a:extLst>
              <a:ext uri="{FF2B5EF4-FFF2-40B4-BE49-F238E27FC236}">
                <a16:creationId xmlns:a16="http://schemas.microsoft.com/office/drawing/2014/main" id="{967654E0-0878-482B-970B-2CFC070729B9}"/>
              </a:ext>
            </a:extLst>
          </p:cNvPr>
          <p:cNvSpPr txBox="1"/>
          <p:nvPr/>
        </p:nvSpPr>
        <p:spPr>
          <a:xfrm>
            <a:off x="8986734" y="1889379"/>
            <a:ext cx="1332690" cy="276999"/>
          </a:xfrm>
          <a:prstGeom prst="rect">
            <a:avLst/>
          </a:prstGeom>
          <a:noFill/>
        </p:spPr>
        <p:txBody>
          <a:bodyPr wrap="square" lIns="0" tIns="0" rIns="0" bIns="0" rtlCol="0">
            <a:spAutoFit/>
          </a:bodyPr>
          <a:lstStyle/>
          <a:p>
            <a:pPr algn="l"/>
            <a:r>
              <a:rPr lang="es-ES" dirty="0"/>
              <a:t>1.1.</a:t>
            </a:r>
          </a:p>
        </p:txBody>
      </p:sp>
      <p:sp>
        <p:nvSpPr>
          <p:cNvPr id="17" name="CuadroTexto 16">
            <a:extLst>
              <a:ext uri="{FF2B5EF4-FFF2-40B4-BE49-F238E27FC236}">
                <a16:creationId xmlns:a16="http://schemas.microsoft.com/office/drawing/2014/main" id="{5EB47695-09E1-47A7-A1B8-F15D412DEF9C}"/>
              </a:ext>
            </a:extLst>
          </p:cNvPr>
          <p:cNvSpPr txBox="1"/>
          <p:nvPr/>
        </p:nvSpPr>
        <p:spPr>
          <a:xfrm>
            <a:off x="10319424" y="1889379"/>
            <a:ext cx="1332690" cy="276999"/>
          </a:xfrm>
          <a:prstGeom prst="rect">
            <a:avLst/>
          </a:prstGeom>
          <a:noFill/>
        </p:spPr>
        <p:txBody>
          <a:bodyPr wrap="square" lIns="0" tIns="0" rIns="0" bIns="0" rtlCol="0">
            <a:spAutoFit/>
          </a:bodyPr>
          <a:lstStyle/>
          <a:p>
            <a:pPr algn="l"/>
            <a:r>
              <a:rPr lang="es-ES" dirty="0"/>
              <a:t>1.2.</a:t>
            </a:r>
          </a:p>
        </p:txBody>
      </p:sp>
      <p:sp>
        <p:nvSpPr>
          <p:cNvPr id="18" name="CuadroTexto 17">
            <a:extLst>
              <a:ext uri="{FF2B5EF4-FFF2-40B4-BE49-F238E27FC236}">
                <a16:creationId xmlns:a16="http://schemas.microsoft.com/office/drawing/2014/main" id="{BF1CF49D-12D0-4D45-8531-C3B685B16698}"/>
              </a:ext>
            </a:extLst>
          </p:cNvPr>
          <p:cNvSpPr txBox="1"/>
          <p:nvPr/>
        </p:nvSpPr>
        <p:spPr>
          <a:xfrm>
            <a:off x="9694158" y="2735686"/>
            <a:ext cx="1332690" cy="276999"/>
          </a:xfrm>
          <a:prstGeom prst="rect">
            <a:avLst/>
          </a:prstGeom>
          <a:noFill/>
        </p:spPr>
        <p:txBody>
          <a:bodyPr wrap="square" lIns="0" tIns="0" rIns="0" bIns="0" rtlCol="0">
            <a:spAutoFit/>
          </a:bodyPr>
          <a:lstStyle/>
          <a:p>
            <a:pPr algn="l"/>
            <a:r>
              <a:rPr lang="es-ES" dirty="0"/>
              <a:t>1.3.</a:t>
            </a:r>
          </a:p>
        </p:txBody>
      </p:sp>
      <p:sp>
        <p:nvSpPr>
          <p:cNvPr id="19" name="CuadroTexto 18">
            <a:extLst>
              <a:ext uri="{FF2B5EF4-FFF2-40B4-BE49-F238E27FC236}">
                <a16:creationId xmlns:a16="http://schemas.microsoft.com/office/drawing/2014/main" id="{52AEC6B7-925A-4128-ACD7-67D08834653B}"/>
              </a:ext>
            </a:extLst>
          </p:cNvPr>
          <p:cNvSpPr txBox="1"/>
          <p:nvPr/>
        </p:nvSpPr>
        <p:spPr>
          <a:xfrm>
            <a:off x="9869255" y="3443493"/>
            <a:ext cx="1332690" cy="276999"/>
          </a:xfrm>
          <a:prstGeom prst="rect">
            <a:avLst/>
          </a:prstGeom>
          <a:noFill/>
        </p:spPr>
        <p:txBody>
          <a:bodyPr wrap="square" lIns="0" tIns="0" rIns="0" bIns="0" rtlCol="0">
            <a:spAutoFit/>
          </a:bodyPr>
          <a:lstStyle/>
          <a:p>
            <a:pPr algn="l"/>
            <a:r>
              <a:rPr lang="es-ES" dirty="0"/>
              <a:t>1.5.</a:t>
            </a:r>
          </a:p>
        </p:txBody>
      </p:sp>
      <p:sp>
        <p:nvSpPr>
          <p:cNvPr id="20" name="CuadroTexto 19">
            <a:extLst>
              <a:ext uri="{FF2B5EF4-FFF2-40B4-BE49-F238E27FC236}">
                <a16:creationId xmlns:a16="http://schemas.microsoft.com/office/drawing/2014/main" id="{5A3AD714-CA0B-4F0F-B5BE-95E8AC599EAF}"/>
              </a:ext>
            </a:extLst>
          </p:cNvPr>
          <p:cNvSpPr txBox="1"/>
          <p:nvPr/>
        </p:nvSpPr>
        <p:spPr>
          <a:xfrm>
            <a:off x="10859309" y="2774713"/>
            <a:ext cx="1332690" cy="276999"/>
          </a:xfrm>
          <a:prstGeom prst="rect">
            <a:avLst/>
          </a:prstGeom>
          <a:noFill/>
        </p:spPr>
        <p:txBody>
          <a:bodyPr wrap="square" lIns="0" tIns="0" rIns="0" bIns="0" rtlCol="0">
            <a:spAutoFit/>
          </a:bodyPr>
          <a:lstStyle/>
          <a:p>
            <a:pPr algn="l"/>
            <a:r>
              <a:rPr lang="es-ES" dirty="0"/>
              <a:t>1.4.</a:t>
            </a:r>
          </a:p>
        </p:txBody>
      </p:sp>
      <p:sp>
        <p:nvSpPr>
          <p:cNvPr id="21" name="Forma libre: forma 20">
            <a:extLst>
              <a:ext uri="{FF2B5EF4-FFF2-40B4-BE49-F238E27FC236}">
                <a16:creationId xmlns:a16="http://schemas.microsoft.com/office/drawing/2014/main" id="{D09F1F11-5982-4678-85F0-843E669ABDF2}"/>
              </a:ext>
            </a:extLst>
          </p:cNvPr>
          <p:cNvSpPr/>
          <p:nvPr/>
        </p:nvSpPr>
        <p:spPr>
          <a:xfrm>
            <a:off x="8587901" y="4121876"/>
            <a:ext cx="2631639" cy="1449421"/>
          </a:xfrm>
          <a:custGeom>
            <a:avLst/>
            <a:gdLst>
              <a:gd name="connsiteX0" fmla="*/ 2256817 w 2631639"/>
              <a:gd name="connsiteY0" fmla="*/ 0 h 1449421"/>
              <a:gd name="connsiteX1" fmla="*/ 2451370 w 2631639"/>
              <a:gd name="connsiteY1" fmla="*/ 1293778 h 1449421"/>
              <a:gd name="connsiteX2" fmla="*/ 0 w 2631639"/>
              <a:gd name="connsiteY2" fmla="*/ 1449421 h 1449421"/>
            </a:gdLst>
            <a:ahLst/>
            <a:cxnLst>
              <a:cxn ang="0">
                <a:pos x="connsiteX0" y="connsiteY0"/>
              </a:cxn>
              <a:cxn ang="0">
                <a:pos x="connsiteX1" y="connsiteY1"/>
              </a:cxn>
              <a:cxn ang="0">
                <a:pos x="connsiteX2" y="connsiteY2"/>
              </a:cxn>
            </a:cxnLst>
            <a:rect l="l" t="t" r="r" b="b"/>
            <a:pathLst>
              <a:path w="2631639" h="1449421">
                <a:moveTo>
                  <a:pt x="2256817" y="0"/>
                </a:moveTo>
                <a:cubicBezTo>
                  <a:pt x="2542161" y="526104"/>
                  <a:pt x="2827506" y="1052208"/>
                  <a:pt x="2451370" y="1293778"/>
                </a:cubicBezTo>
                <a:cubicBezTo>
                  <a:pt x="2075234" y="1535348"/>
                  <a:pt x="392349" y="1373221"/>
                  <a:pt x="0" y="1449421"/>
                </a:cubicBezTo>
              </a:path>
            </a:pathLst>
          </a:custGeom>
          <a:noFill/>
          <a:ln>
            <a:tailEnd type="arrow"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2" name="Imagen 21">
            <a:extLst>
              <a:ext uri="{FF2B5EF4-FFF2-40B4-BE49-F238E27FC236}">
                <a16:creationId xmlns:a16="http://schemas.microsoft.com/office/drawing/2014/main" id="{985B9A4C-B2B5-483B-A32F-9F9D60B03632}"/>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436177" y="4693440"/>
            <a:ext cx="834547" cy="595755"/>
          </a:xfrm>
          <a:prstGeom prst="rect">
            <a:avLst/>
          </a:prstGeom>
        </p:spPr>
      </p:pic>
      <p:sp>
        <p:nvSpPr>
          <p:cNvPr id="23" name="CuadroTexto 22">
            <a:extLst>
              <a:ext uri="{FF2B5EF4-FFF2-40B4-BE49-F238E27FC236}">
                <a16:creationId xmlns:a16="http://schemas.microsoft.com/office/drawing/2014/main" id="{3022025F-E246-45A8-A129-DABCB6434A2F}"/>
              </a:ext>
            </a:extLst>
          </p:cNvPr>
          <p:cNvSpPr txBox="1"/>
          <p:nvPr/>
        </p:nvSpPr>
        <p:spPr>
          <a:xfrm>
            <a:off x="8103592" y="4569587"/>
            <a:ext cx="1332690" cy="276999"/>
          </a:xfrm>
          <a:prstGeom prst="rect">
            <a:avLst/>
          </a:prstGeom>
          <a:noFill/>
        </p:spPr>
        <p:txBody>
          <a:bodyPr wrap="square" lIns="0" tIns="0" rIns="0" bIns="0" rtlCol="0">
            <a:spAutoFit/>
          </a:bodyPr>
          <a:lstStyle/>
          <a:p>
            <a:pPr algn="l"/>
            <a:r>
              <a:rPr lang="es-ES" dirty="0"/>
              <a:t>1.4.1.</a:t>
            </a:r>
          </a:p>
        </p:txBody>
      </p:sp>
      <p:sp>
        <p:nvSpPr>
          <p:cNvPr id="24" name="CuadroTexto 23">
            <a:extLst>
              <a:ext uri="{FF2B5EF4-FFF2-40B4-BE49-F238E27FC236}">
                <a16:creationId xmlns:a16="http://schemas.microsoft.com/office/drawing/2014/main" id="{65F860B3-FB98-4242-928B-C6DC2DC67A1A}"/>
              </a:ext>
            </a:extLst>
          </p:cNvPr>
          <p:cNvSpPr txBox="1"/>
          <p:nvPr/>
        </p:nvSpPr>
        <p:spPr>
          <a:xfrm>
            <a:off x="8103592" y="5582362"/>
            <a:ext cx="1332690" cy="276999"/>
          </a:xfrm>
          <a:prstGeom prst="rect">
            <a:avLst/>
          </a:prstGeom>
          <a:noFill/>
        </p:spPr>
        <p:txBody>
          <a:bodyPr wrap="square" lIns="0" tIns="0" rIns="0" bIns="0" rtlCol="0">
            <a:spAutoFit/>
          </a:bodyPr>
          <a:lstStyle/>
          <a:p>
            <a:pPr algn="l"/>
            <a:r>
              <a:rPr lang="es-ES" dirty="0"/>
              <a:t>1.4.2.</a:t>
            </a:r>
          </a:p>
        </p:txBody>
      </p:sp>
      <p:pic>
        <p:nvPicPr>
          <p:cNvPr id="25" name="Imagen 24" descr="Imagen que contiene motor&#10;&#10;Descripción generada automáticamente">
            <a:extLst>
              <a:ext uri="{FF2B5EF4-FFF2-40B4-BE49-F238E27FC236}">
                <a16:creationId xmlns:a16="http://schemas.microsoft.com/office/drawing/2014/main" id="{01EB4DB0-33F5-4557-8A73-5027B5BF63E8}"/>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863402" y="5449078"/>
            <a:ext cx="180244" cy="996256"/>
          </a:xfrm>
          <a:prstGeom prst="rect">
            <a:avLst/>
          </a:prstGeom>
        </p:spPr>
      </p:pic>
    </p:spTree>
    <p:extLst>
      <p:ext uri="{BB962C8B-B14F-4D97-AF65-F5344CB8AC3E}">
        <p14:creationId xmlns:p14="http://schemas.microsoft.com/office/powerpoint/2010/main" val="1062939978"/>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Partes de un Sistema</a:t>
            </a:r>
          </a:p>
        </p:txBody>
      </p:sp>
      <p:sp>
        <p:nvSpPr>
          <p:cNvPr id="3" name="Rectángulo 2"/>
          <p:cNvSpPr/>
          <p:nvPr/>
        </p:nvSpPr>
        <p:spPr>
          <a:xfrm>
            <a:off x="758536" y="1534731"/>
            <a:ext cx="7966364" cy="3012235"/>
          </a:xfrm>
          <a:prstGeom prst="rect">
            <a:avLst/>
          </a:prstGeom>
        </p:spPr>
        <p:txBody>
          <a:bodyPr wrap="square">
            <a:spAutoFit/>
          </a:bodyPr>
          <a:lstStyle/>
          <a:p>
            <a:pPr>
              <a:lnSpc>
                <a:spcPct val="150000"/>
              </a:lnSpc>
            </a:pPr>
            <a:r>
              <a:rPr lang="es-ES" sz="2600" dirty="0">
                <a:latin typeface="Verdana" panose="020B0604030504040204" pitchFamily="34" charset="0"/>
                <a:ea typeface="Verdana" panose="020B0604030504040204" pitchFamily="34" charset="0"/>
                <a:cs typeface="Verdana" panose="020B0604030504040204" pitchFamily="34" charset="0"/>
              </a:rPr>
              <a:t>En todo sistema existen las siguientes partes: </a:t>
            </a:r>
          </a:p>
          <a:p>
            <a:pPr marL="803275" indent="-457200">
              <a:lnSpc>
                <a:spcPct val="150000"/>
              </a:lnSpc>
              <a:buFont typeface="Arial" panose="020B0604020202020204" pitchFamily="34" charset="0"/>
              <a:buChar char="•"/>
            </a:pPr>
            <a:r>
              <a:rPr lang="es-ES" sz="2600" dirty="0">
                <a:latin typeface="Verdana" panose="020B0604030504040204" pitchFamily="34" charset="0"/>
                <a:ea typeface="Verdana" panose="020B0604030504040204" pitchFamily="34" charset="0"/>
                <a:cs typeface="Verdana" panose="020B0604030504040204" pitchFamily="34" charset="0"/>
              </a:rPr>
              <a:t>Elementos o componentes</a:t>
            </a:r>
          </a:p>
          <a:p>
            <a:pPr marL="803275" indent="-457200">
              <a:lnSpc>
                <a:spcPct val="150000"/>
              </a:lnSpc>
              <a:buFont typeface="Arial" panose="020B0604020202020204" pitchFamily="34" charset="0"/>
              <a:buChar char="•"/>
            </a:pPr>
            <a:r>
              <a:rPr lang="es-ES" sz="2600" dirty="0">
                <a:latin typeface="Verdana" panose="020B0604030504040204" pitchFamily="34" charset="0"/>
                <a:ea typeface="Verdana" panose="020B0604030504040204" pitchFamily="34" charset="0"/>
                <a:cs typeface="Verdana" panose="020B0604030504040204" pitchFamily="34" charset="0"/>
              </a:rPr>
              <a:t>Frontera</a:t>
            </a:r>
          </a:p>
          <a:p>
            <a:pPr marL="803275" indent="-457200">
              <a:lnSpc>
                <a:spcPct val="150000"/>
              </a:lnSpc>
              <a:buFont typeface="Arial" panose="020B0604020202020204" pitchFamily="34" charset="0"/>
              <a:buChar char="•"/>
            </a:pPr>
            <a:r>
              <a:rPr lang="es-ES" sz="2600" dirty="0">
                <a:latin typeface="Verdana" panose="020B0604030504040204" pitchFamily="34" charset="0"/>
                <a:ea typeface="Verdana" panose="020B0604030504040204" pitchFamily="34" charset="0"/>
                <a:cs typeface="Verdana" panose="020B0604030504040204" pitchFamily="34" charset="0"/>
              </a:rPr>
              <a:t>Relaciones y </a:t>
            </a:r>
          </a:p>
          <a:p>
            <a:pPr marL="803275" indent="-457200">
              <a:lnSpc>
                <a:spcPct val="150000"/>
              </a:lnSpc>
              <a:buFont typeface="Arial" panose="020B0604020202020204" pitchFamily="34" charset="0"/>
              <a:buChar char="•"/>
            </a:pPr>
            <a:r>
              <a:rPr lang="es-ES" sz="2600" dirty="0">
                <a:latin typeface="Verdana" panose="020B0604030504040204" pitchFamily="34" charset="0"/>
                <a:ea typeface="Verdana" panose="020B0604030504040204" pitchFamily="34" charset="0"/>
                <a:cs typeface="Verdana" panose="020B0604030504040204" pitchFamily="34" charset="0"/>
              </a:rPr>
              <a:t>Objetivo</a:t>
            </a:r>
          </a:p>
        </p:txBody>
      </p:sp>
      <p:pic>
        <p:nvPicPr>
          <p:cNvPr id="5" name="Imagen 4">
            <a:extLst>
              <a:ext uri="{FF2B5EF4-FFF2-40B4-BE49-F238E27FC236}">
                <a16:creationId xmlns:a16="http://schemas.microsoft.com/office/drawing/2014/main" id="{5065BF99-9632-4F2A-B3B8-CDA265D4529C}"/>
              </a:ext>
            </a:extLst>
          </p:cNvPr>
          <p:cNvPicPr>
            <a:picLocks noChangeAspect="1"/>
          </p:cNvPicPr>
          <p:nvPr/>
        </p:nvPicPr>
        <p:blipFill>
          <a:blip r:embed="rId3"/>
          <a:stretch>
            <a:fillRect/>
          </a:stretch>
        </p:blipFill>
        <p:spPr>
          <a:xfrm>
            <a:off x="6361016" y="2520971"/>
            <a:ext cx="5419141" cy="3012235"/>
          </a:xfrm>
          <a:prstGeom prst="rect">
            <a:avLst/>
          </a:prstGeom>
        </p:spPr>
      </p:pic>
      <p:sp>
        <p:nvSpPr>
          <p:cNvPr id="6" name="CuadroTexto 5">
            <a:extLst>
              <a:ext uri="{FF2B5EF4-FFF2-40B4-BE49-F238E27FC236}">
                <a16:creationId xmlns:a16="http://schemas.microsoft.com/office/drawing/2014/main" id="{E229B5E0-8FBA-40E8-AB3F-59262AE03DE3}"/>
              </a:ext>
            </a:extLst>
          </p:cNvPr>
          <p:cNvSpPr txBox="1"/>
          <p:nvPr/>
        </p:nvSpPr>
        <p:spPr>
          <a:xfrm>
            <a:off x="2789685" y="6519446"/>
            <a:ext cx="4203395" cy="338554"/>
          </a:xfrm>
          <a:prstGeom prst="rect">
            <a:avLst/>
          </a:prstGeom>
          <a:noFill/>
        </p:spPr>
        <p:txBody>
          <a:bodyPr wrap="none" rtlCol="0">
            <a:spAutoFit/>
          </a:bodyPr>
          <a:lstStyle/>
          <a:p>
            <a:r>
              <a:rPr lang="es-ES" sz="1600" dirty="0">
                <a:solidFill>
                  <a:srgbClr val="C00000"/>
                </a:solidFill>
                <a:latin typeface="Verdana" panose="020B0604030504040204" pitchFamily="34" charset="0"/>
                <a:ea typeface="Verdana" panose="020B0604030504040204" pitchFamily="34" charset="0"/>
              </a:rPr>
              <a:t>Ejemplo de Sistema: </a:t>
            </a:r>
            <a:r>
              <a:rPr lang="es-ES" sz="1600" b="1" dirty="0">
                <a:solidFill>
                  <a:srgbClr val="C00000"/>
                </a:solidFill>
                <a:latin typeface="Verdana" panose="020B0604030504040204" pitchFamily="34" charset="0"/>
                <a:ea typeface="Verdana" panose="020B0604030504040204" pitchFamily="34" charset="0"/>
              </a:rPr>
              <a:t>Núcleo Familiar</a:t>
            </a:r>
          </a:p>
        </p:txBody>
      </p:sp>
    </p:spTree>
    <p:extLst>
      <p:ext uri="{BB962C8B-B14F-4D97-AF65-F5344CB8AC3E}">
        <p14:creationId xmlns:p14="http://schemas.microsoft.com/office/powerpoint/2010/main" val="1651830056"/>
      </p:ext>
    </p:extLst>
  </p:cSld>
  <p:clrMapOvr>
    <a:masterClrMapping/>
  </p:clrMapOvr>
  <mc:AlternateContent xmlns:mc="http://schemas.openxmlformats.org/markup-compatibility/2006">
    <mc:Choice xmlns:p14="http://schemas.microsoft.com/office/powerpoint/2010/main" Requires="p14">
      <p:transition spd="slow" p14:dur="2000" advTm="9383"/>
    </mc:Choice>
    <mc:Fallback>
      <p:transition spd="slow" advTm="9383"/>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7|9"/>
</p:tagLst>
</file>

<file path=ppt/tags/tag2.xml><?xml version="1.0" encoding="utf-8"?>
<p:tagLst xmlns:a="http://schemas.openxmlformats.org/drawingml/2006/main" xmlns:r="http://schemas.openxmlformats.org/officeDocument/2006/relationships" xmlns:p="http://schemas.openxmlformats.org/presentationml/2006/main">
  <p:tag name="TIMING" val="|9.5|3.6|2.2|1.2"/>
</p:tagLst>
</file>

<file path=ppt/tags/tag3.xml><?xml version="1.0" encoding="utf-8"?>
<p:tagLst xmlns:a="http://schemas.openxmlformats.org/drawingml/2006/main" xmlns:r="http://schemas.openxmlformats.org/officeDocument/2006/relationships" xmlns:p="http://schemas.openxmlformats.org/presentationml/2006/main">
  <p:tag name="TIMING" val="|10.4|14.3|17.7"/>
</p:tagLst>
</file>

<file path=ppt/theme/theme1.xml><?xml version="1.0" encoding="utf-8"?>
<a:theme xmlns:a="http://schemas.openxmlformats.org/drawingml/2006/main" name="Plantilla pp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Plantilla ppt</Template>
  <TotalTime>0</TotalTime>
  <Words>4997</Words>
  <Application>Microsoft Office PowerPoint</Application>
  <PresentationFormat>Panorámica</PresentationFormat>
  <Paragraphs>468</Paragraphs>
  <Slides>43</Slides>
  <Notes>35</Notes>
  <HiddenSlides>1</HiddenSlides>
  <MMClips>0</MMClips>
  <ScaleCrop>false</ScaleCrop>
  <HeadingPairs>
    <vt:vector size="8" baseType="variant">
      <vt:variant>
        <vt:lpstr>Fuentes usadas</vt:lpstr>
      </vt:variant>
      <vt:variant>
        <vt:i4>15</vt:i4>
      </vt:variant>
      <vt:variant>
        <vt:lpstr>Tema</vt:lpstr>
      </vt:variant>
      <vt:variant>
        <vt:i4>1</vt:i4>
      </vt:variant>
      <vt:variant>
        <vt:lpstr>Títulos de diapositiva</vt:lpstr>
      </vt:variant>
      <vt:variant>
        <vt:i4>43</vt:i4>
      </vt:variant>
      <vt:variant>
        <vt:lpstr>Presentaciones personalizadas</vt:lpstr>
      </vt:variant>
      <vt:variant>
        <vt:i4>1</vt:i4>
      </vt:variant>
    </vt:vector>
  </HeadingPairs>
  <TitlesOfParts>
    <vt:vector size="60" baseType="lpstr">
      <vt:lpstr>Arial</vt:lpstr>
      <vt:lpstr>Arial Black</vt:lpstr>
      <vt:lpstr>Blokletters Viltstift</vt:lpstr>
      <vt:lpstr>Book Antiqua</vt:lpstr>
      <vt:lpstr>Bookman Old Style</vt:lpstr>
      <vt:lpstr>Calibri</vt:lpstr>
      <vt:lpstr>Consolas</vt:lpstr>
      <vt:lpstr>Georgia</vt:lpstr>
      <vt:lpstr>Impact</vt:lpstr>
      <vt:lpstr>Segoe UI</vt:lpstr>
      <vt:lpstr>Times New Roman</vt:lpstr>
      <vt:lpstr>Vani</vt:lpstr>
      <vt:lpstr>Verdana</vt:lpstr>
      <vt:lpstr>Verdana</vt:lpstr>
      <vt:lpstr>Wingdings</vt:lpstr>
      <vt:lpstr>Plantilla ppt</vt:lpstr>
      <vt:lpstr>Sistemas de Información</vt:lpstr>
      <vt:lpstr>Contenido</vt:lpstr>
      <vt:lpstr>Antecedentes</vt:lpstr>
      <vt:lpstr>Enfoque Estructural</vt:lpstr>
      <vt:lpstr>La Teoría General de Sistemas de  Ludwig Von Bertalanffy </vt:lpstr>
      <vt:lpstr>¿Qué es un Sistema?</vt:lpstr>
      <vt:lpstr>Premisas de la Teoría General de Sistemas</vt:lpstr>
      <vt:lpstr>Jerarquía de niveles</vt:lpstr>
      <vt:lpstr>Partes de un Sistema</vt:lpstr>
      <vt:lpstr>Elementos de un  Sistema</vt:lpstr>
      <vt:lpstr>Frontera del Sistema</vt:lpstr>
      <vt:lpstr>Relaciones de un Sistema</vt:lpstr>
      <vt:lpstr>Relaciones de un Sistema</vt:lpstr>
      <vt:lpstr>Objetivo de un Sistema</vt:lpstr>
      <vt:lpstr>Representación de la estructura de un Sistema </vt:lpstr>
      <vt:lpstr>Ejercicio</vt:lpstr>
      <vt:lpstr>Enfoque Funcional</vt:lpstr>
      <vt:lpstr>Cibernética y Teoría de Sistenas</vt:lpstr>
      <vt:lpstr>Postulado principal de la Cibernética</vt:lpstr>
      <vt:lpstr>Propiedades de un Sistema </vt:lpstr>
      <vt:lpstr>Entropía y homeostasis en la Empresa. Ejemplos…</vt:lpstr>
      <vt:lpstr>Cibernética y Teoría de Sistenas</vt:lpstr>
      <vt:lpstr>Cibernética y Teoría de Sistenas</vt:lpstr>
      <vt:lpstr>Controles de un Sistema</vt:lpstr>
      <vt:lpstr>Ejercicio</vt:lpstr>
      <vt:lpstr>Sistemas de Información</vt:lpstr>
      <vt:lpstr>Objetivo de los Sistemas de Información</vt:lpstr>
      <vt:lpstr>La INFORMACIÓN es la materia prima de la Actividad Ejecutiva</vt:lpstr>
      <vt:lpstr>Presentación de PowerPoint</vt:lpstr>
      <vt:lpstr>Característica de la información de Calidad</vt:lpstr>
      <vt:lpstr>Datos vs. Información</vt:lpstr>
      <vt:lpstr>Presentación de PowerPoint</vt:lpstr>
      <vt:lpstr>Elementos de un Sistema de Información</vt:lpstr>
      <vt:lpstr>Sistema de Información</vt:lpstr>
      <vt:lpstr>El Director de Sistemas de Información</vt:lpstr>
      <vt:lpstr>El Rol del Director de Sistemas de Información ( CIO )</vt:lpstr>
      <vt:lpstr>CIO. Desglose de Responsabilidades</vt:lpstr>
      <vt:lpstr>CIO. Desglose de Responsabilidades</vt:lpstr>
      <vt:lpstr>CIO. Desglose de Responsabilidades</vt:lpstr>
      <vt:lpstr>CIO. Desglose de Responsabilidades</vt:lpstr>
      <vt:lpstr>CIO. Desglose de Responsabilidades</vt:lpstr>
      <vt:lpstr>CIO. Desglose de Responsabilidades</vt:lpstr>
      <vt:lpstr>Resumen de Funciones del CIO.  Relación con los temas de la Asignatura</vt:lpstr>
      <vt:lpstr>Imprimir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Teoría de Sistemas</dc:title>
  <dc:creator>Rita de la Torre</dc:creator>
  <cp:keywords>Sistemas de Información, UPF</cp:keywords>
  <cp:lastModifiedBy>delatorrerita</cp:lastModifiedBy>
  <cp:revision>474</cp:revision>
  <cp:lastPrinted>2021-04-12T15:15:07Z</cp:lastPrinted>
  <dcterms:created xsi:type="dcterms:W3CDTF">2014-03-10T18:22:40Z</dcterms:created>
  <dcterms:modified xsi:type="dcterms:W3CDTF">2022-01-29T10:51:27Z</dcterms:modified>
</cp:coreProperties>
</file>